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notesMasterIdLst>
    <p:notesMasterId r:id="rId65"/>
  </p:notesMasterIdLst>
  <p:sldIdLst>
    <p:sldId id="336" r:id="rId2"/>
    <p:sldId id="354" r:id="rId3"/>
    <p:sldId id="355" r:id="rId4"/>
    <p:sldId id="356" r:id="rId5"/>
    <p:sldId id="357" r:id="rId6"/>
    <p:sldId id="359" r:id="rId7"/>
    <p:sldId id="360" r:id="rId8"/>
    <p:sldId id="361" r:id="rId9"/>
    <p:sldId id="362" r:id="rId10"/>
    <p:sldId id="363" r:id="rId11"/>
    <p:sldId id="364" r:id="rId12"/>
    <p:sldId id="365" r:id="rId13"/>
    <p:sldId id="366" r:id="rId14"/>
    <p:sldId id="367" r:id="rId15"/>
    <p:sldId id="368" r:id="rId16"/>
    <p:sldId id="369" r:id="rId17"/>
    <p:sldId id="370" r:id="rId18"/>
    <p:sldId id="371" r:id="rId19"/>
    <p:sldId id="372" r:id="rId20"/>
    <p:sldId id="373" r:id="rId21"/>
    <p:sldId id="374" r:id="rId22"/>
    <p:sldId id="375" r:id="rId23"/>
    <p:sldId id="376" r:id="rId24"/>
    <p:sldId id="377" r:id="rId25"/>
    <p:sldId id="378" r:id="rId26"/>
    <p:sldId id="379" r:id="rId27"/>
    <p:sldId id="331" r:id="rId28"/>
    <p:sldId id="332" r:id="rId29"/>
    <p:sldId id="333" r:id="rId30"/>
    <p:sldId id="334" r:id="rId31"/>
    <p:sldId id="344" r:id="rId32"/>
    <p:sldId id="345" r:id="rId33"/>
    <p:sldId id="346" r:id="rId34"/>
    <p:sldId id="347" r:id="rId35"/>
    <p:sldId id="299" r:id="rId36"/>
    <p:sldId id="300" r:id="rId37"/>
    <p:sldId id="301" r:id="rId38"/>
    <p:sldId id="349" r:id="rId39"/>
    <p:sldId id="302" r:id="rId40"/>
    <p:sldId id="305" r:id="rId41"/>
    <p:sldId id="306" r:id="rId42"/>
    <p:sldId id="307" r:id="rId43"/>
    <p:sldId id="308" r:id="rId44"/>
    <p:sldId id="310" r:id="rId45"/>
    <p:sldId id="311" r:id="rId46"/>
    <p:sldId id="312" r:id="rId47"/>
    <p:sldId id="352" r:id="rId48"/>
    <p:sldId id="343" r:id="rId49"/>
    <p:sldId id="351" r:id="rId50"/>
    <p:sldId id="380" r:id="rId51"/>
    <p:sldId id="381" r:id="rId52"/>
    <p:sldId id="382" r:id="rId53"/>
    <p:sldId id="383" r:id="rId54"/>
    <p:sldId id="384" r:id="rId55"/>
    <p:sldId id="385" r:id="rId56"/>
    <p:sldId id="386" r:id="rId57"/>
    <p:sldId id="388" r:id="rId58"/>
    <p:sldId id="391" r:id="rId59"/>
    <p:sldId id="396" r:id="rId60"/>
    <p:sldId id="397" r:id="rId61"/>
    <p:sldId id="398" r:id="rId62"/>
    <p:sldId id="404" r:id="rId63"/>
    <p:sldId id="405"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8" d="100"/>
          <a:sy n="108" d="100"/>
        </p:scale>
        <p:origin x="1704"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B924D5-1DEB-4245-81F9-608963E3AC53}" type="doc">
      <dgm:prSet loTypeId="urn:microsoft.com/office/officeart/2005/8/layout/funnel1" loCatId="process" qsTypeId="urn:microsoft.com/office/officeart/2005/8/quickstyle/3d1" qsCatId="3D" csTypeId="urn:microsoft.com/office/officeart/2005/8/colors/accent0_3" csCatId="mainScheme" phldr="1"/>
      <dgm:spPr/>
    </dgm:pt>
    <dgm:pt modelId="{2DE8B142-A752-4C14-B27C-D2F90DC95986}">
      <dgm:prSet phldrT="[Text]"/>
      <dgm:spPr/>
      <dgm:t>
        <a:bodyPr/>
        <a:lstStyle/>
        <a:p>
          <a:r>
            <a:rPr lang="en-CA" dirty="0"/>
            <a:t>Forecast</a:t>
          </a:r>
        </a:p>
      </dgm:t>
    </dgm:pt>
    <dgm:pt modelId="{2C88807B-DD4F-44E8-B859-C10562A549EB}" type="parTrans" cxnId="{641F29E0-AD8A-4516-BFE2-0EC12DBB9BF8}">
      <dgm:prSet/>
      <dgm:spPr/>
      <dgm:t>
        <a:bodyPr/>
        <a:lstStyle/>
        <a:p>
          <a:endParaRPr lang="en-CA"/>
        </a:p>
      </dgm:t>
    </dgm:pt>
    <dgm:pt modelId="{A959F94F-C276-4635-B715-CB80E1C6676A}" type="sibTrans" cxnId="{641F29E0-AD8A-4516-BFE2-0EC12DBB9BF8}">
      <dgm:prSet/>
      <dgm:spPr/>
      <dgm:t>
        <a:bodyPr/>
        <a:lstStyle/>
        <a:p>
          <a:endParaRPr lang="en-CA"/>
        </a:p>
      </dgm:t>
    </dgm:pt>
    <dgm:pt modelId="{AD5A0759-E5DA-48BF-BD79-FAB89779121C}">
      <dgm:prSet phldrT="[Text]"/>
      <dgm:spPr/>
      <dgm:t>
        <a:bodyPr/>
        <a:lstStyle/>
        <a:p>
          <a:r>
            <a:rPr lang="en-CA" dirty="0"/>
            <a:t>Process</a:t>
          </a:r>
        </a:p>
      </dgm:t>
    </dgm:pt>
    <dgm:pt modelId="{B32A5C4B-11AD-4AC5-8149-A606ECEADB7E}" type="parTrans" cxnId="{97FBC403-1E50-40E4-9C12-ACD590D94152}">
      <dgm:prSet/>
      <dgm:spPr/>
      <dgm:t>
        <a:bodyPr/>
        <a:lstStyle/>
        <a:p>
          <a:endParaRPr lang="en-CA"/>
        </a:p>
      </dgm:t>
    </dgm:pt>
    <dgm:pt modelId="{6FBCCC44-6B8D-49C9-8928-F3E0C3380892}" type="sibTrans" cxnId="{97FBC403-1E50-40E4-9C12-ACD590D94152}">
      <dgm:prSet/>
      <dgm:spPr/>
      <dgm:t>
        <a:bodyPr/>
        <a:lstStyle/>
        <a:p>
          <a:endParaRPr lang="en-CA"/>
        </a:p>
      </dgm:t>
    </dgm:pt>
    <dgm:pt modelId="{047C0A98-5F4B-4ACB-9379-F656AC757CAF}">
      <dgm:prSet phldrT="[Text]"/>
      <dgm:spPr/>
      <dgm:t>
        <a:bodyPr/>
        <a:lstStyle/>
        <a:p>
          <a:r>
            <a:rPr lang="en-CA" dirty="0"/>
            <a:t>Capacity and Facility</a:t>
          </a:r>
        </a:p>
      </dgm:t>
    </dgm:pt>
    <dgm:pt modelId="{B59B3B4F-9F53-4DFA-A639-1144D91B921C}" type="parTrans" cxnId="{A683544B-9347-455A-905A-1707C92A22D9}">
      <dgm:prSet/>
      <dgm:spPr/>
      <dgm:t>
        <a:bodyPr/>
        <a:lstStyle/>
        <a:p>
          <a:endParaRPr lang="en-CA"/>
        </a:p>
      </dgm:t>
    </dgm:pt>
    <dgm:pt modelId="{90A8CD1C-9557-4629-84D8-CF1A20F612F4}" type="sibTrans" cxnId="{A683544B-9347-455A-905A-1707C92A22D9}">
      <dgm:prSet/>
      <dgm:spPr/>
      <dgm:t>
        <a:bodyPr/>
        <a:lstStyle/>
        <a:p>
          <a:endParaRPr lang="en-CA"/>
        </a:p>
      </dgm:t>
    </dgm:pt>
    <dgm:pt modelId="{F55CB2CA-1FF4-4FD1-9C37-BD28837E279A}" type="pres">
      <dgm:prSet presAssocID="{D3B924D5-1DEB-4245-81F9-608963E3AC53}" presName="Name0" presStyleCnt="0">
        <dgm:presLayoutVars>
          <dgm:chMax val="4"/>
          <dgm:resizeHandles val="exact"/>
        </dgm:presLayoutVars>
      </dgm:prSet>
      <dgm:spPr/>
    </dgm:pt>
    <dgm:pt modelId="{5649C662-CF69-4351-A68E-CF956492FDE3}" type="pres">
      <dgm:prSet presAssocID="{D3B924D5-1DEB-4245-81F9-608963E3AC53}" presName="ellipse" presStyleLbl="trBgShp" presStyleIdx="0" presStyleCnt="1"/>
      <dgm:spPr/>
    </dgm:pt>
    <dgm:pt modelId="{C16683C2-EB30-4E11-A255-B368EDBE7145}" type="pres">
      <dgm:prSet presAssocID="{D3B924D5-1DEB-4245-81F9-608963E3AC53}" presName="arrow1" presStyleLbl="fgShp" presStyleIdx="0" presStyleCnt="1"/>
      <dgm:spPr/>
    </dgm:pt>
    <dgm:pt modelId="{C4458095-2361-466E-BAD4-6202E0F31ECD}" type="pres">
      <dgm:prSet presAssocID="{D3B924D5-1DEB-4245-81F9-608963E3AC53}" presName="rectangle" presStyleLbl="revTx" presStyleIdx="0" presStyleCnt="1">
        <dgm:presLayoutVars>
          <dgm:bulletEnabled val="1"/>
        </dgm:presLayoutVars>
      </dgm:prSet>
      <dgm:spPr/>
    </dgm:pt>
    <dgm:pt modelId="{5376DC6E-A077-4012-AD4F-9C88C8BD6D30}" type="pres">
      <dgm:prSet presAssocID="{AD5A0759-E5DA-48BF-BD79-FAB89779121C}" presName="item1" presStyleLbl="node1" presStyleIdx="0" presStyleCnt="2">
        <dgm:presLayoutVars>
          <dgm:bulletEnabled val="1"/>
        </dgm:presLayoutVars>
      </dgm:prSet>
      <dgm:spPr/>
    </dgm:pt>
    <dgm:pt modelId="{26C06636-8B22-4378-ADAE-E4D23C1F1567}" type="pres">
      <dgm:prSet presAssocID="{047C0A98-5F4B-4ACB-9379-F656AC757CAF}" presName="item2" presStyleLbl="node1" presStyleIdx="1" presStyleCnt="2">
        <dgm:presLayoutVars>
          <dgm:bulletEnabled val="1"/>
        </dgm:presLayoutVars>
      </dgm:prSet>
      <dgm:spPr/>
    </dgm:pt>
    <dgm:pt modelId="{6F25F80C-4B9B-4FB2-8FFC-B913CE03B56A}" type="pres">
      <dgm:prSet presAssocID="{D3B924D5-1DEB-4245-81F9-608963E3AC53}" presName="funnel" presStyleLbl="trAlignAcc1" presStyleIdx="0" presStyleCnt="1"/>
      <dgm:spPr/>
    </dgm:pt>
  </dgm:ptLst>
  <dgm:cxnLst>
    <dgm:cxn modelId="{97FBC403-1E50-40E4-9C12-ACD590D94152}" srcId="{D3B924D5-1DEB-4245-81F9-608963E3AC53}" destId="{AD5A0759-E5DA-48BF-BD79-FAB89779121C}" srcOrd="1" destOrd="0" parTransId="{B32A5C4B-11AD-4AC5-8149-A606ECEADB7E}" sibTransId="{6FBCCC44-6B8D-49C9-8928-F3E0C3380892}"/>
    <dgm:cxn modelId="{717E333A-74DA-418A-BED4-FF777ED4C1EE}" type="presOf" srcId="{2DE8B142-A752-4C14-B27C-D2F90DC95986}" destId="{26C06636-8B22-4378-ADAE-E4D23C1F1567}" srcOrd="0" destOrd="0" presId="urn:microsoft.com/office/officeart/2005/8/layout/funnel1"/>
    <dgm:cxn modelId="{6043E649-11FA-4860-A4DF-7F1E833661FB}" type="presOf" srcId="{AD5A0759-E5DA-48BF-BD79-FAB89779121C}" destId="{5376DC6E-A077-4012-AD4F-9C88C8BD6D30}" srcOrd="0" destOrd="0" presId="urn:microsoft.com/office/officeart/2005/8/layout/funnel1"/>
    <dgm:cxn modelId="{A683544B-9347-455A-905A-1707C92A22D9}" srcId="{D3B924D5-1DEB-4245-81F9-608963E3AC53}" destId="{047C0A98-5F4B-4ACB-9379-F656AC757CAF}" srcOrd="2" destOrd="0" parTransId="{B59B3B4F-9F53-4DFA-A639-1144D91B921C}" sibTransId="{90A8CD1C-9557-4629-84D8-CF1A20F612F4}"/>
    <dgm:cxn modelId="{374B9D75-3825-4603-ACDE-3E46FB4F1F4C}" type="presOf" srcId="{D3B924D5-1DEB-4245-81F9-608963E3AC53}" destId="{F55CB2CA-1FF4-4FD1-9C37-BD28837E279A}" srcOrd="0" destOrd="0" presId="urn:microsoft.com/office/officeart/2005/8/layout/funnel1"/>
    <dgm:cxn modelId="{243F32B6-71DA-4D6D-A867-6F851500D735}" type="presOf" srcId="{047C0A98-5F4B-4ACB-9379-F656AC757CAF}" destId="{C4458095-2361-466E-BAD4-6202E0F31ECD}" srcOrd="0" destOrd="0" presId="urn:microsoft.com/office/officeart/2005/8/layout/funnel1"/>
    <dgm:cxn modelId="{641F29E0-AD8A-4516-BFE2-0EC12DBB9BF8}" srcId="{D3B924D5-1DEB-4245-81F9-608963E3AC53}" destId="{2DE8B142-A752-4C14-B27C-D2F90DC95986}" srcOrd="0" destOrd="0" parTransId="{2C88807B-DD4F-44E8-B859-C10562A549EB}" sibTransId="{A959F94F-C276-4635-B715-CB80E1C6676A}"/>
    <dgm:cxn modelId="{176D7E8B-C0E5-4675-AA08-D6C111828C8E}" type="presParOf" srcId="{F55CB2CA-1FF4-4FD1-9C37-BD28837E279A}" destId="{5649C662-CF69-4351-A68E-CF956492FDE3}" srcOrd="0" destOrd="0" presId="urn:microsoft.com/office/officeart/2005/8/layout/funnel1"/>
    <dgm:cxn modelId="{C72952D8-5068-4E59-AA4D-E61FF93E6B32}" type="presParOf" srcId="{F55CB2CA-1FF4-4FD1-9C37-BD28837E279A}" destId="{C16683C2-EB30-4E11-A255-B368EDBE7145}" srcOrd="1" destOrd="0" presId="urn:microsoft.com/office/officeart/2005/8/layout/funnel1"/>
    <dgm:cxn modelId="{5B3CCEF1-F38D-4C49-8A04-0BAC8ECB7790}" type="presParOf" srcId="{F55CB2CA-1FF4-4FD1-9C37-BD28837E279A}" destId="{C4458095-2361-466E-BAD4-6202E0F31ECD}" srcOrd="2" destOrd="0" presId="urn:microsoft.com/office/officeart/2005/8/layout/funnel1"/>
    <dgm:cxn modelId="{B29143F8-364E-4EEB-BDB0-6D28D07D3FFC}" type="presParOf" srcId="{F55CB2CA-1FF4-4FD1-9C37-BD28837E279A}" destId="{5376DC6E-A077-4012-AD4F-9C88C8BD6D30}" srcOrd="3" destOrd="0" presId="urn:microsoft.com/office/officeart/2005/8/layout/funnel1"/>
    <dgm:cxn modelId="{DC34256E-FE71-428B-B58E-10028ADCDDAA}" type="presParOf" srcId="{F55CB2CA-1FF4-4FD1-9C37-BD28837E279A}" destId="{26C06636-8B22-4378-ADAE-E4D23C1F1567}" srcOrd="4" destOrd="0" presId="urn:microsoft.com/office/officeart/2005/8/layout/funnel1"/>
    <dgm:cxn modelId="{A681E003-6D86-40EE-A1AF-0683F392CB8B}" type="presParOf" srcId="{F55CB2CA-1FF4-4FD1-9C37-BD28837E279A}" destId="{6F25F80C-4B9B-4FB2-8FFC-B913CE03B56A}" srcOrd="5" destOrd="0" presId="urn:microsoft.com/office/officeart/2005/8/layout/funne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8F29CE2-CE6B-43C7-8157-7EF28B367AA2}" type="doc">
      <dgm:prSet loTypeId="urn:microsoft.com/office/officeart/2005/8/layout/arrow1" loCatId="relationship" qsTypeId="urn:microsoft.com/office/officeart/2005/8/quickstyle/3d2" qsCatId="3D" csTypeId="urn:microsoft.com/office/officeart/2005/8/colors/colorful4" csCatId="colorful" phldr="1"/>
      <dgm:spPr/>
      <dgm:t>
        <a:bodyPr/>
        <a:lstStyle/>
        <a:p>
          <a:endParaRPr lang="en-CA"/>
        </a:p>
      </dgm:t>
    </dgm:pt>
    <dgm:pt modelId="{9B5DD7E6-D0D7-4EEF-AE47-D182EA178A4B}">
      <dgm:prSet phldrT="[Text]"/>
      <dgm:spPr/>
      <dgm:t>
        <a:bodyPr/>
        <a:lstStyle/>
        <a:p>
          <a:r>
            <a:rPr lang="en-CA" dirty="0"/>
            <a:t>Out sourcing</a:t>
          </a:r>
        </a:p>
      </dgm:t>
    </dgm:pt>
    <dgm:pt modelId="{827D0E0C-F242-467C-8AC0-8EC33987459A}" type="parTrans" cxnId="{DE8D35F6-4A61-4929-AD10-20CDF515421D}">
      <dgm:prSet/>
      <dgm:spPr/>
      <dgm:t>
        <a:bodyPr/>
        <a:lstStyle/>
        <a:p>
          <a:endParaRPr lang="en-CA"/>
        </a:p>
      </dgm:t>
    </dgm:pt>
    <dgm:pt modelId="{F963CF53-7CDF-4422-BAC0-8E32475ACFDC}" type="sibTrans" cxnId="{DE8D35F6-4A61-4929-AD10-20CDF515421D}">
      <dgm:prSet/>
      <dgm:spPr/>
      <dgm:t>
        <a:bodyPr/>
        <a:lstStyle/>
        <a:p>
          <a:endParaRPr lang="en-CA"/>
        </a:p>
      </dgm:t>
    </dgm:pt>
    <dgm:pt modelId="{557D0C36-CC40-4F29-B655-374E8C697A3D}">
      <dgm:prSet phldrT="[Text]"/>
      <dgm:spPr/>
      <dgm:t>
        <a:bodyPr/>
        <a:lstStyle/>
        <a:p>
          <a:r>
            <a:rPr lang="en-CA" b="0" dirty="0">
              <a:solidFill>
                <a:schemeClr val="tx1"/>
              </a:solidFill>
            </a:rPr>
            <a:t>On Shoring </a:t>
          </a:r>
        </a:p>
        <a:p>
          <a:r>
            <a:rPr lang="en-CA" b="0" dirty="0">
              <a:solidFill>
                <a:schemeClr val="tx1"/>
              </a:solidFill>
            </a:rPr>
            <a:t>or </a:t>
          </a:r>
        </a:p>
        <a:p>
          <a:r>
            <a:rPr lang="en-CA" b="0" dirty="0">
              <a:solidFill>
                <a:schemeClr val="tx1"/>
              </a:solidFill>
            </a:rPr>
            <a:t>Near shoring</a:t>
          </a:r>
        </a:p>
      </dgm:t>
    </dgm:pt>
    <dgm:pt modelId="{0C0CAAC5-5A13-4EEE-A03F-3CA9CB98B61A}" type="parTrans" cxnId="{79487261-18D7-402C-8DCA-BD96F67316A2}">
      <dgm:prSet/>
      <dgm:spPr/>
      <dgm:t>
        <a:bodyPr/>
        <a:lstStyle/>
        <a:p>
          <a:endParaRPr lang="en-CA"/>
        </a:p>
      </dgm:t>
    </dgm:pt>
    <dgm:pt modelId="{9BAA8915-F472-4569-8CA2-D5289668BA3B}" type="sibTrans" cxnId="{79487261-18D7-402C-8DCA-BD96F67316A2}">
      <dgm:prSet/>
      <dgm:spPr/>
      <dgm:t>
        <a:bodyPr/>
        <a:lstStyle/>
        <a:p>
          <a:endParaRPr lang="en-CA"/>
        </a:p>
      </dgm:t>
    </dgm:pt>
    <dgm:pt modelId="{97DD5CA1-21D9-4ED5-82B7-8D335585F011}">
      <dgm:prSet phldrT="[Text]"/>
      <dgm:spPr/>
      <dgm:t>
        <a:bodyPr/>
        <a:lstStyle/>
        <a:p>
          <a:r>
            <a:rPr lang="en-CA" dirty="0"/>
            <a:t>Off Shoring</a:t>
          </a:r>
        </a:p>
      </dgm:t>
    </dgm:pt>
    <dgm:pt modelId="{E3510928-A57B-41D0-BC4D-12651BEC9B28}" type="parTrans" cxnId="{285DABFC-3471-4908-8925-3238AF57CAC5}">
      <dgm:prSet/>
      <dgm:spPr/>
      <dgm:t>
        <a:bodyPr/>
        <a:lstStyle/>
        <a:p>
          <a:endParaRPr lang="en-CA"/>
        </a:p>
      </dgm:t>
    </dgm:pt>
    <dgm:pt modelId="{810170E2-247E-49AA-AAD7-91E3F3BC7542}" type="sibTrans" cxnId="{285DABFC-3471-4908-8925-3238AF57CAC5}">
      <dgm:prSet/>
      <dgm:spPr/>
      <dgm:t>
        <a:bodyPr/>
        <a:lstStyle/>
        <a:p>
          <a:endParaRPr lang="en-CA"/>
        </a:p>
      </dgm:t>
    </dgm:pt>
    <dgm:pt modelId="{CEFF958E-A106-45DF-A87E-18DF6666E7D6}">
      <dgm:prSet phldrT="[Text]"/>
      <dgm:spPr/>
      <dgm:t>
        <a:bodyPr/>
        <a:lstStyle/>
        <a:p>
          <a:r>
            <a:rPr lang="en-CA" dirty="0"/>
            <a:t>In house</a:t>
          </a:r>
        </a:p>
      </dgm:t>
    </dgm:pt>
    <dgm:pt modelId="{1FCDDB04-841F-476E-A3CA-882DC2A7A682}" type="parTrans" cxnId="{F6F9DD48-3187-4957-96AD-647DBC4B3087}">
      <dgm:prSet/>
      <dgm:spPr/>
      <dgm:t>
        <a:bodyPr/>
        <a:lstStyle/>
        <a:p>
          <a:endParaRPr lang="en-CA"/>
        </a:p>
      </dgm:t>
    </dgm:pt>
    <dgm:pt modelId="{E6F42055-D62D-4635-B0B1-561021673788}" type="sibTrans" cxnId="{F6F9DD48-3187-4957-96AD-647DBC4B3087}">
      <dgm:prSet/>
      <dgm:spPr/>
      <dgm:t>
        <a:bodyPr/>
        <a:lstStyle/>
        <a:p>
          <a:endParaRPr lang="en-CA"/>
        </a:p>
      </dgm:t>
    </dgm:pt>
    <dgm:pt modelId="{A832F3AA-75F8-4882-87E0-6BA2695B6781}" type="pres">
      <dgm:prSet presAssocID="{68F29CE2-CE6B-43C7-8157-7EF28B367AA2}" presName="cycle" presStyleCnt="0">
        <dgm:presLayoutVars>
          <dgm:dir/>
          <dgm:resizeHandles val="exact"/>
        </dgm:presLayoutVars>
      </dgm:prSet>
      <dgm:spPr/>
    </dgm:pt>
    <dgm:pt modelId="{546F77BF-A07D-4EE1-AB50-3524F17515CB}" type="pres">
      <dgm:prSet presAssocID="{9B5DD7E6-D0D7-4EEF-AE47-D182EA178A4B}" presName="arrow" presStyleLbl="node1" presStyleIdx="0" presStyleCnt="4">
        <dgm:presLayoutVars>
          <dgm:bulletEnabled val="1"/>
        </dgm:presLayoutVars>
      </dgm:prSet>
      <dgm:spPr/>
    </dgm:pt>
    <dgm:pt modelId="{BE3C3A86-BDE0-463C-8775-986B7A6F17D2}" type="pres">
      <dgm:prSet presAssocID="{97DD5CA1-21D9-4ED5-82B7-8D335585F011}" presName="arrow" presStyleLbl="node1" presStyleIdx="1" presStyleCnt="4">
        <dgm:presLayoutVars>
          <dgm:bulletEnabled val="1"/>
        </dgm:presLayoutVars>
      </dgm:prSet>
      <dgm:spPr/>
    </dgm:pt>
    <dgm:pt modelId="{62E20C82-F98F-457B-B428-FDE45A72E9F8}" type="pres">
      <dgm:prSet presAssocID="{CEFF958E-A106-45DF-A87E-18DF6666E7D6}" presName="arrow" presStyleLbl="node1" presStyleIdx="2" presStyleCnt="4">
        <dgm:presLayoutVars>
          <dgm:bulletEnabled val="1"/>
        </dgm:presLayoutVars>
      </dgm:prSet>
      <dgm:spPr/>
    </dgm:pt>
    <dgm:pt modelId="{FC2489B9-316E-4655-BE9D-92C78140BE88}" type="pres">
      <dgm:prSet presAssocID="{557D0C36-CC40-4F29-B655-374E8C697A3D}" presName="arrow" presStyleLbl="node1" presStyleIdx="3" presStyleCnt="4">
        <dgm:presLayoutVars>
          <dgm:bulletEnabled val="1"/>
        </dgm:presLayoutVars>
      </dgm:prSet>
      <dgm:spPr/>
    </dgm:pt>
  </dgm:ptLst>
  <dgm:cxnLst>
    <dgm:cxn modelId="{6FAE1161-AF82-4687-8D4A-02BD964EE519}" type="presOf" srcId="{CEFF958E-A106-45DF-A87E-18DF6666E7D6}" destId="{62E20C82-F98F-457B-B428-FDE45A72E9F8}" srcOrd="0" destOrd="0" presId="urn:microsoft.com/office/officeart/2005/8/layout/arrow1"/>
    <dgm:cxn modelId="{79487261-18D7-402C-8DCA-BD96F67316A2}" srcId="{68F29CE2-CE6B-43C7-8157-7EF28B367AA2}" destId="{557D0C36-CC40-4F29-B655-374E8C697A3D}" srcOrd="3" destOrd="0" parTransId="{0C0CAAC5-5A13-4EEE-A03F-3CA9CB98B61A}" sibTransId="{9BAA8915-F472-4569-8CA2-D5289668BA3B}"/>
    <dgm:cxn modelId="{F6F9DD48-3187-4957-96AD-647DBC4B3087}" srcId="{68F29CE2-CE6B-43C7-8157-7EF28B367AA2}" destId="{CEFF958E-A106-45DF-A87E-18DF6666E7D6}" srcOrd="2" destOrd="0" parTransId="{1FCDDB04-841F-476E-A3CA-882DC2A7A682}" sibTransId="{E6F42055-D62D-4635-B0B1-561021673788}"/>
    <dgm:cxn modelId="{D3B5E354-6076-49A8-B0B3-807CFFE9D990}" type="presOf" srcId="{9B5DD7E6-D0D7-4EEF-AE47-D182EA178A4B}" destId="{546F77BF-A07D-4EE1-AB50-3524F17515CB}" srcOrd="0" destOrd="0" presId="urn:microsoft.com/office/officeart/2005/8/layout/arrow1"/>
    <dgm:cxn modelId="{F2A86E84-C11B-4BBC-830D-820B47B49022}" type="presOf" srcId="{557D0C36-CC40-4F29-B655-374E8C697A3D}" destId="{FC2489B9-316E-4655-BE9D-92C78140BE88}" srcOrd="0" destOrd="0" presId="urn:microsoft.com/office/officeart/2005/8/layout/arrow1"/>
    <dgm:cxn modelId="{AC5762CE-9383-4AFD-A745-7A8A25B1A58E}" type="presOf" srcId="{97DD5CA1-21D9-4ED5-82B7-8D335585F011}" destId="{BE3C3A86-BDE0-463C-8775-986B7A6F17D2}" srcOrd="0" destOrd="0" presId="urn:microsoft.com/office/officeart/2005/8/layout/arrow1"/>
    <dgm:cxn modelId="{DE8D35F6-4A61-4929-AD10-20CDF515421D}" srcId="{68F29CE2-CE6B-43C7-8157-7EF28B367AA2}" destId="{9B5DD7E6-D0D7-4EEF-AE47-D182EA178A4B}" srcOrd="0" destOrd="0" parTransId="{827D0E0C-F242-467C-8AC0-8EC33987459A}" sibTransId="{F963CF53-7CDF-4422-BAC0-8E32475ACFDC}"/>
    <dgm:cxn modelId="{6A36F1FA-397A-4DF0-961A-0189123DAC15}" type="presOf" srcId="{68F29CE2-CE6B-43C7-8157-7EF28B367AA2}" destId="{A832F3AA-75F8-4882-87E0-6BA2695B6781}" srcOrd="0" destOrd="0" presId="urn:microsoft.com/office/officeart/2005/8/layout/arrow1"/>
    <dgm:cxn modelId="{285DABFC-3471-4908-8925-3238AF57CAC5}" srcId="{68F29CE2-CE6B-43C7-8157-7EF28B367AA2}" destId="{97DD5CA1-21D9-4ED5-82B7-8D335585F011}" srcOrd="1" destOrd="0" parTransId="{E3510928-A57B-41D0-BC4D-12651BEC9B28}" sibTransId="{810170E2-247E-49AA-AAD7-91E3F3BC7542}"/>
    <dgm:cxn modelId="{03669628-F262-4EDE-B7BD-5962147F5118}" type="presParOf" srcId="{A832F3AA-75F8-4882-87E0-6BA2695B6781}" destId="{546F77BF-A07D-4EE1-AB50-3524F17515CB}" srcOrd="0" destOrd="0" presId="urn:microsoft.com/office/officeart/2005/8/layout/arrow1"/>
    <dgm:cxn modelId="{AF03A832-D161-49DD-A065-D1583A83DE9B}" type="presParOf" srcId="{A832F3AA-75F8-4882-87E0-6BA2695B6781}" destId="{BE3C3A86-BDE0-463C-8775-986B7A6F17D2}" srcOrd="1" destOrd="0" presId="urn:microsoft.com/office/officeart/2005/8/layout/arrow1"/>
    <dgm:cxn modelId="{081C11E3-AB00-4F4E-AB33-3866075C1E87}" type="presParOf" srcId="{A832F3AA-75F8-4882-87E0-6BA2695B6781}" destId="{62E20C82-F98F-457B-B428-FDE45A72E9F8}" srcOrd="2" destOrd="0" presId="urn:microsoft.com/office/officeart/2005/8/layout/arrow1"/>
    <dgm:cxn modelId="{96FD8DD0-1883-442F-A515-36EA49B14A06}" type="presParOf" srcId="{A832F3AA-75F8-4882-87E0-6BA2695B6781}" destId="{FC2489B9-316E-4655-BE9D-92C78140BE88}" srcOrd="3" destOrd="0" presId="urn:microsoft.com/office/officeart/2005/8/layout/arrow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49C662-CF69-4351-A68E-CF956492FDE3}">
      <dsp:nvSpPr>
        <dsp:cNvPr id="0" name=""/>
        <dsp:cNvSpPr/>
      </dsp:nvSpPr>
      <dsp:spPr>
        <a:xfrm>
          <a:off x="2183777" y="176773"/>
          <a:ext cx="3508266" cy="1218374"/>
        </a:xfrm>
        <a:prstGeom prst="ellipse">
          <a:avLst/>
        </a:prstGeom>
        <a:solidFill>
          <a:schemeClr val="dk2">
            <a:tint val="50000"/>
            <a:alpha val="40000"/>
            <a:hueOff val="0"/>
            <a:satOff val="0"/>
            <a:lumOff val="0"/>
            <a:alphaOff val="0"/>
          </a:schemeClr>
        </a:solidFill>
        <a:ln>
          <a:noFill/>
        </a:ln>
        <a:effectLst/>
        <a:scene3d>
          <a:camera prst="orthographicFront"/>
          <a:lightRig rig="flat" dir="t"/>
        </a:scene3d>
        <a:sp3d z="-190500" extrusionH="12700" prstMaterial="matte"/>
      </dsp:spPr>
      <dsp:style>
        <a:lnRef idx="0">
          <a:scrgbClr r="0" g="0" b="0"/>
        </a:lnRef>
        <a:fillRef idx="1">
          <a:scrgbClr r="0" g="0" b="0"/>
        </a:fillRef>
        <a:effectRef idx="0">
          <a:scrgbClr r="0" g="0" b="0"/>
        </a:effectRef>
        <a:fontRef idx="minor"/>
      </dsp:style>
    </dsp:sp>
    <dsp:sp modelId="{C16683C2-EB30-4E11-A255-B368EDBE7145}">
      <dsp:nvSpPr>
        <dsp:cNvPr id="0" name=""/>
        <dsp:cNvSpPr/>
      </dsp:nvSpPr>
      <dsp:spPr>
        <a:xfrm>
          <a:off x="3603401" y="3160159"/>
          <a:ext cx="679896" cy="435133"/>
        </a:xfrm>
        <a:prstGeom prst="downArrow">
          <a:avLst/>
        </a:prstGeom>
        <a:solidFill>
          <a:schemeClr val="dk2">
            <a:tint val="60000"/>
            <a:hueOff val="0"/>
            <a:satOff val="0"/>
            <a:lumOff val="0"/>
            <a:alphaOff val="0"/>
          </a:schemeClr>
        </a:solidFill>
        <a:ln>
          <a:noFill/>
        </a:ln>
        <a:effectLst>
          <a:outerShdw blurRad="57150" dist="19050" dir="5400000" algn="ctr" rotWithShape="0">
            <a:srgbClr val="000000">
              <a:alpha val="63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 modelId="{C4458095-2361-466E-BAD4-6202E0F31ECD}">
      <dsp:nvSpPr>
        <dsp:cNvPr id="0" name=""/>
        <dsp:cNvSpPr/>
      </dsp:nvSpPr>
      <dsp:spPr>
        <a:xfrm>
          <a:off x="2311598" y="3508266"/>
          <a:ext cx="3263503" cy="8158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2024" tIns="192024" rIns="192024" bIns="192024" numCol="1" spcCol="1270" anchor="ctr" anchorCtr="0">
          <a:noAutofit/>
        </a:bodyPr>
        <a:lstStyle/>
        <a:p>
          <a:pPr marL="0" lvl="0" indent="0" algn="ctr" defTabSz="1200150">
            <a:lnSpc>
              <a:spcPct val="90000"/>
            </a:lnSpc>
            <a:spcBef>
              <a:spcPct val="0"/>
            </a:spcBef>
            <a:spcAft>
              <a:spcPct val="35000"/>
            </a:spcAft>
            <a:buNone/>
          </a:pPr>
          <a:r>
            <a:rPr lang="en-CA" sz="2700" kern="1200" dirty="0"/>
            <a:t>Capacity and Facility</a:t>
          </a:r>
        </a:p>
      </dsp:txBody>
      <dsp:txXfrm>
        <a:off x="2311598" y="3508266"/>
        <a:ext cx="3263503" cy="815875"/>
      </dsp:txXfrm>
    </dsp:sp>
    <dsp:sp modelId="{5376DC6E-A077-4012-AD4F-9C88C8BD6D30}">
      <dsp:nvSpPr>
        <dsp:cNvPr id="0" name=""/>
        <dsp:cNvSpPr/>
      </dsp:nvSpPr>
      <dsp:spPr>
        <a:xfrm>
          <a:off x="3459263" y="1489245"/>
          <a:ext cx="1223813" cy="1223813"/>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Process</a:t>
          </a:r>
        </a:p>
      </dsp:txBody>
      <dsp:txXfrm>
        <a:off x="3638486" y="1668468"/>
        <a:ext cx="865367" cy="865367"/>
      </dsp:txXfrm>
    </dsp:sp>
    <dsp:sp modelId="{26C06636-8B22-4378-ADAE-E4D23C1F1567}">
      <dsp:nvSpPr>
        <dsp:cNvPr id="0" name=""/>
        <dsp:cNvSpPr/>
      </dsp:nvSpPr>
      <dsp:spPr>
        <a:xfrm>
          <a:off x="2583556" y="571113"/>
          <a:ext cx="1223813" cy="1223813"/>
        </a:xfrm>
        <a:prstGeom prst="ellips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CA" sz="1800" kern="1200" dirty="0"/>
            <a:t>Forecast</a:t>
          </a:r>
        </a:p>
      </dsp:txBody>
      <dsp:txXfrm>
        <a:off x="2762779" y="750336"/>
        <a:ext cx="865367" cy="865367"/>
      </dsp:txXfrm>
    </dsp:sp>
    <dsp:sp modelId="{6F25F80C-4B9B-4FB2-8FFC-B913CE03B56A}">
      <dsp:nvSpPr>
        <dsp:cNvPr id="0" name=""/>
        <dsp:cNvSpPr/>
      </dsp:nvSpPr>
      <dsp:spPr>
        <a:xfrm>
          <a:off x="2039639" y="27195"/>
          <a:ext cx="3807420" cy="3045936"/>
        </a:xfrm>
        <a:prstGeom prst="funnel">
          <a:avLst/>
        </a:prstGeom>
        <a:solidFill>
          <a:schemeClr val="lt2">
            <a:alpha val="40000"/>
            <a:hueOff val="0"/>
            <a:satOff val="0"/>
            <a:lumOff val="0"/>
            <a:alphaOff val="0"/>
          </a:schemeClr>
        </a:solidFill>
        <a:ln w="6350" cap="flat" cmpd="sng" algn="ctr">
          <a:solidFill>
            <a:schemeClr val="dk2">
              <a:hueOff val="0"/>
              <a:satOff val="0"/>
              <a:lumOff val="0"/>
              <a:alphaOff val="0"/>
            </a:schemeClr>
          </a:solidFill>
          <a:prstDash val="solid"/>
          <a:miter lim="800000"/>
        </a:ln>
        <a:effectLst/>
        <a:scene3d>
          <a:camera prst="orthographicFront"/>
          <a:lightRig rig="flat" dir="t"/>
        </a:scene3d>
        <a:sp3d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6F77BF-A07D-4EE1-AB50-3524F17515CB}">
      <dsp:nvSpPr>
        <dsp:cNvPr id="0" name=""/>
        <dsp:cNvSpPr/>
      </dsp:nvSpPr>
      <dsp:spPr>
        <a:xfrm>
          <a:off x="2969387" y="1312"/>
          <a:ext cx="1641537" cy="1641537"/>
        </a:xfrm>
        <a:prstGeom prst="upArrow">
          <a:avLst>
            <a:gd name="adj1" fmla="val 50000"/>
            <a:gd name="adj2" fmla="val 35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CA" sz="1200" kern="1200" dirty="0"/>
            <a:t>Out sourcing</a:t>
          </a:r>
        </a:p>
      </dsp:txBody>
      <dsp:txXfrm>
        <a:off x="3379771" y="288581"/>
        <a:ext cx="820769" cy="1354268"/>
      </dsp:txXfrm>
    </dsp:sp>
    <dsp:sp modelId="{BE3C3A86-BDE0-463C-8775-986B7A6F17D2}">
      <dsp:nvSpPr>
        <dsp:cNvPr id="0" name=""/>
        <dsp:cNvSpPr/>
      </dsp:nvSpPr>
      <dsp:spPr>
        <a:xfrm rot="5400000">
          <a:off x="4204705" y="1236631"/>
          <a:ext cx="1641537" cy="1641537"/>
        </a:xfrm>
        <a:prstGeom prst="upArrow">
          <a:avLst>
            <a:gd name="adj1" fmla="val 50000"/>
            <a:gd name="adj2" fmla="val 35000"/>
          </a:avLst>
        </a:prstGeom>
        <a:gradFill rotWithShape="0">
          <a:gsLst>
            <a:gs pos="0">
              <a:schemeClr val="accent4">
                <a:hueOff val="3465231"/>
                <a:satOff val="-15989"/>
                <a:lumOff val="588"/>
                <a:alphaOff val="0"/>
                <a:satMod val="103000"/>
                <a:lumMod val="102000"/>
                <a:tint val="94000"/>
              </a:schemeClr>
            </a:gs>
            <a:gs pos="50000">
              <a:schemeClr val="accent4">
                <a:hueOff val="3465231"/>
                <a:satOff val="-15989"/>
                <a:lumOff val="588"/>
                <a:alphaOff val="0"/>
                <a:satMod val="110000"/>
                <a:lumMod val="100000"/>
                <a:shade val="100000"/>
              </a:schemeClr>
            </a:gs>
            <a:gs pos="100000">
              <a:schemeClr val="accent4">
                <a:hueOff val="3465231"/>
                <a:satOff val="-15989"/>
                <a:lumOff val="58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CA" sz="1200" kern="1200" dirty="0"/>
            <a:t>Off Shoring</a:t>
          </a:r>
        </a:p>
      </dsp:txBody>
      <dsp:txXfrm rot="-5400000">
        <a:off x="4204706" y="1647015"/>
        <a:ext cx="1354268" cy="820769"/>
      </dsp:txXfrm>
    </dsp:sp>
    <dsp:sp modelId="{62E20C82-F98F-457B-B428-FDE45A72E9F8}">
      <dsp:nvSpPr>
        <dsp:cNvPr id="0" name=""/>
        <dsp:cNvSpPr/>
      </dsp:nvSpPr>
      <dsp:spPr>
        <a:xfrm rot="10800000">
          <a:off x="2969387" y="2471949"/>
          <a:ext cx="1641537" cy="1641537"/>
        </a:xfrm>
        <a:prstGeom prst="upArrow">
          <a:avLst>
            <a:gd name="adj1" fmla="val 50000"/>
            <a:gd name="adj2" fmla="val 35000"/>
          </a:avLst>
        </a:prstGeom>
        <a:gradFill rotWithShape="0">
          <a:gsLst>
            <a:gs pos="0">
              <a:schemeClr val="accent4">
                <a:hueOff val="6930461"/>
                <a:satOff val="-31979"/>
                <a:lumOff val="1177"/>
                <a:alphaOff val="0"/>
                <a:satMod val="103000"/>
                <a:lumMod val="102000"/>
                <a:tint val="94000"/>
              </a:schemeClr>
            </a:gs>
            <a:gs pos="50000">
              <a:schemeClr val="accent4">
                <a:hueOff val="6930461"/>
                <a:satOff val="-31979"/>
                <a:lumOff val="1177"/>
                <a:alphaOff val="0"/>
                <a:satMod val="110000"/>
                <a:lumMod val="100000"/>
                <a:shade val="100000"/>
              </a:schemeClr>
            </a:gs>
            <a:gs pos="100000">
              <a:schemeClr val="accent4">
                <a:hueOff val="6930461"/>
                <a:satOff val="-31979"/>
                <a:lumOff val="1177"/>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CA" sz="1200" kern="1200" dirty="0"/>
            <a:t>In house</a:t>
          </a:r>
        </a:p>
      </dsp:txBody>
      <dsp:txXfrm rot="10800000">
        <a:off x="3379771" y="2471949"/>
        <a:ext cx="820769" cy="1354268"/>
      </dsp:txXfrm>
    </dsp:sp>
    <dsp:sp modelId="{FC2489B9-316E-4655-BE9D-92C78140BE88}">
      <dsp:nvSpPr>
        <dsp:cNvPr id="0" name=""/>
        <dsp:cNvSpPr/>
      </dsp:nvSpPr>
      <dsp:spPr>
        <a:xfrm rot="16200000">
          <a:off x="1734068" y="1236631"/>
          <a:ext cx="1641537" cy="1641537"/>
        </a:xfrm>
        <a:prstGeom prst="upArrow">
          <a:avLst>
            <a:gd name="adj1" fmla="val 50000"/>
            <a:gd name="adj2" fmla="val 35000"/>
          </a:avLst>
        </a:prstGeom>
        <a:gradFill rotWithShape="0">
          <a:gsLst>
            <a:gs pos="0">
              <a:schemeClr val="accent4">
                <a:hueOff val="10395692"/>
                <a:satOff val="-47968"/>
                <a:lumOff val="1765"/>
                <a:alphaOff val="0"/>
                <a:satMod val="103000"/>
                <a:lumMod val="102000"/>
                <a:tint val="94000"/>
              </a:schemeClr>
            </a:gs>
            <a:gs pos="50000">
              <a:schemeClr val="accent4">
                <a:hueOff val="10395692"/>
                <a:satOff val="-47968"/>
                <a:lumOff val="1765"/>
                <a:alphaOff val="0"/>
                <a:satMod val="110000"/>
                <a:lumMod val="100000"/>
                <a:shade val="100000"/>
              </a:schemeClr>
            </a:gs>
            <a:gs pos="100000">
              <a:schemeClr val="accent4">
                <a:hueOff val="10395692"/>
                <a:satOff val="-47968"/>
                <a:lumOff val="1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CA" sz="1200" b="0" kern="1200" dirty="0">
              <a:solidFill>
                <a:schemeClr val="tx1"/>
              </a:solidFill>
            </a:rPr>
            <a:t>On Shoring </a:t>
          </a:r>
        </a:p>
        <a:p>
          <a:pPr marL="0" lvl="0" indent="0" algn="ctr" defTabSz="533400">
            <a:lnSpc>
              <a:spcPct val="90000"/>
            </a:lnSpc>
            <a:spcBef>
              <a:spcPct val="0"/>
            </a:spcBef>
            <a:spcAft>
              <a:spcPct val="35000"/>
            </a:spcAft>
            <a:buNone/>
          </a:pPr>
          <a:r>
            <a:rPr lang="en-CA" sz="1200" b="0" kern="1200" dirty="0">
              <a:solidFill>
                <a:schemeClr val="tx1"/>
              </a:solidFill>
            </a:rPr>
            <a:t>or </a:t>
          </a:r>
        </a:p>
        <a:p>
          <a:pPr marL="0" lvl="0" indent="0" algn="ctr" defTabSz="533400">
            <a:lnSpc>
              <a:spcPct val="90000"/>
            </a:lnSpc>
            <a:spcBef>
              <a:spcPct val="0"/>
            </a:spcBef>
            <a:spcAft>
              <a:spcPct val="35000"/>
            </a:spcAft>
            <a:buNone/>
          </a:pPr>
          <a:r>
            <a:rPr lang="en-CA" sz="1200" b="0" kern="1200" dirty="0">
              <a:solidFill>
                <a:schemeClr val="tx1"/>
              </a:solidFill>
            </a:rPr>
            <a:t>Near shoring</a:t>
          </a:r>
        </a:p>
      </dsp:txBody>
      <dsp:txXfrm rot="5400000">
        <a:off x="2021338" y="1647014"/>
        <a:ext cx="1354268" cy="820769"/>
      </dsp:txXfrm>
    </dsp:sp>
  </dsp:spTree>
</dsp:drawing>
</file>

<file path=ppt/diagrams/layout1.xml><?xml version="1.0" encoding="utf-8"?>
<dgm:layoutDef xmlns:dgm="http://schemas.openxmlformats.org/drawingml/2006/diagram" xmlns:a="http://schemas.openxmlformats.org/drawingml/2006/main" uniqueId="urn:microsoft.com/office/officeart/2005/8/layout/funnel1">
  <dgm:title val=""/>
  <dgm:desc val=""/>
  <dgm:catLst>
    <dgm:cat type="relationship" pri="2000"/>
    <dgm:cat type="process" pri="27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4"/>
      <dgm:resizeHandles val="exact"/>
    </dgm:varLst>
    <dgm:alg type="composite">
      <dgm:param type="ar" val="1.25"/>
    </dgm:alg>
    <dgm:shape xmlns:r="http://schemas.openxmlformats.org/officeDocument/2006/relationships" r:blip="">
      <dgm:adjLst/>
    </dgm:shape>
    <dgm:presOf/>
    <dgm:choose name="Name1">
      <dgm:if name="Name2" axis="ch" ptType="node" func="cnt" op="equ" val="2">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w" for="ch" forName="item1" refType="w" fact="0.35"/>
          <dgm:constr type="h" for="ch" forName="item1" refType="w" fact="0.35"/>
          <dgm:constr type="t" for="ch" forName="item1" refType="h" fact="0.05"/>
          <dgm:constr type="l" for="ch" forName="item1" refType="w" fact="0.125"/>
          <dgm:constr type="primFontSz" for="ch" forName="item1" op="equ" val="65"/>
          <dgm:constr type="w" for="ch" forName="funnel" refType="w" fact="0.7"/>
          <dgm:constr type="h" for="ch" forName="funnel" refType="h" fact="0.7"/>
          <dgm:constr type="t" for="ch" forName="funnel"/>
          <dgm:constr type="l" for="ch" forName="funnel"/>
        </dgm:constrLst>
      </dgm:if>
      <dgm:else name="Name3">
        <dgm:constrLst>
          <dgm:constr type="w" for="ch" forName="ellipse" refType="w" fact="0.645"/>
          <dgm:constr type="h" for="ch" forName="ellipse" refType="h" fact="0.28"/>
          <dgm:constr type="t" for="ch" forName="ellipse" refType="w" fact="0.0275"/>
          <dgm:constr type="l" for="ch" forName="ellipse" refType="w" fact="0.0265"/>
          <dgm:constr type="w" for="ch" forName="arrow1" refType="w" fact="0.125"/>
          <dgm:constr type="h" for="ch" forName="arrow1" refType="h" fact="0.1"/>
          <dgm:constr type="t" for="ch" forName="arrow1" refType="h" fact="0.72"/>
          <dgm:constr type="l" for="ch" forName="arrow1" refType="w" fact="0.2875"/>
          <dgm:constr type="w" for="ch" forName="rectangle" refType="w" fact="0.6"/>
          <dgm:constr type="h" for="ch" forName="rectangle" refType="w" refFor="ch" refForName="rectangle" fact="0.25"/>
          <dgm:constr type="t" for="ch" forName="rectangle" refType="h" fact="0.8"/>
          <dgm:constr type="l" for="ch" forName="rectangle" refType="w" fact="0.05"/>
          <dgm:constr type="primFontSz" for="ch" forName="rectangle" val="65"/>
          <dgm:constr type="w" for="ch" forName="item1" refType="w" fact="0.225"/>
          <dgm:constr type="h" for="ch" forName="item1" refType="w" fact="0.225"/>
          <dgm:constr type="t" for="ch" forName="item1" refType="h" fact="0.336"/>
          <dgm:constr type="l" for="ch" forName="item1" refType="w" fact="0.261"/>
          <dgm:constr type="primFontSz" for="ch" forName="item1" val="65"/>
          <dgm:constr type="w" for="ch" forName="item2" refType="w" fact="0.225"/>
          <dgm:constr type="h" for="ch" forName="item2" refType="w" fact="0.225"/>
          <dgm:constr type="t" for="ch" forName="item2" refType="h" fact="0.125"/>
          <dgm:constr type="l" for="ch" forName="item2" refType="w" fact="0.1"/>
          <dgm:constr type="primFontSz" for="ch" forName="item2" refType="primFontSz" refFor="ch" refForName="item1" op="equ"/>
          <dgm:constr type="w" for="ch" forName="item3" refType="w" fact="0.225"/>
          <dgm:constr type="h" for="ch" forName="item3" refType="w" fact="0.225"/>
          <dgm:constr type="t" for="ch" forName="item3" refType="h" fact="0.057"/>
          <dgm:constr type="l" for="ch" forName="item3" refType="w" fact="0.33"/>
          <dgm:constr type="primFontSz" for="ch" forName="item3" refType="primFontSz" refFor="ch" refForName="item1" op="equ"/>
          <dgm:constr type="w" for="ch" forName="funnel" refType="w" fact="0.7"/>
          <dgm:constr type="h" for="ch" forName="funnel" refType="h" fact="0.7"/>
          <dgm:constr type="t" for="ch" forName="funnel"/>
          <dgm:constr type="l" for="ch" forName="funnel"/>
        </dgm:constrLst>
      </dgm:else>
    </dgm:choose>
    <dgm:ruleLst/>
    <dgm:choose name="Name4">
      <dgm:if name="Name5" axis="ch" ptType="node" func="cnt" op="gte" val="1">
        <dgm:layoutNode name="ellipse" styleLbl="trBgShp">
          <dgm:alg type="sp"/>
          <dgm:shape xmlns:r="http://schemas.openxmlformats.org/officeDocument/2006/relationships" type="ellipse" r:blip="">
            <dgm:adjLst/>
          </dgm:shape>
          <dgm:presOf/>
          <dgm:constrLst/>
          <dgm:ruleLst/>
        </dgm:layoutNode>
        <dgm:layoutNode name="arrow1" styleLbl="fgShp">
          <dgm:alg type="sp"/>
          <dgm:shape xmlns:r="http://schemas.openxmlformats.org/officeDocument/2006/relationships" type="downArrow" r:blip="">
            <dgm:adjLst/>
          </dgm:shape>
          <dgm:presOf/>
          <dgm:constrLst/>
          <dgm:ruleLst/>
        </dgm:layoutNode>
        <dgm:layoutNode name="rectangle" styleLbl="revTx">
          <dgm:varLst>
            <dgm:bulletEnabled val="1"/>
          </dgm:varLst>
          <dgm:alg type="tx">
            <dgm:param type="txAnchorHorzCh" val="ctr"/>
          </dgm:alg>
          <dgm:shape xmlns:r="http://schemas.openxmlformats.org/officeDocument/2006/relationships" type="rect" r:blip="">
            <dgm:adjLst/>
          </dgm:shape>
          <dgm:choose name="Name6">
            <dgm:if name="Name7" axis="ch" ptType="node" func="cnt" op="equ" val="1">
              <dgm:presOf axis="ch desOrSelf" ptType="node node" st="1 1" cnt="1 0"/>
            </dgm:if>
            <dgm:if name="Name8" axis="ch" ptType="node" func="cnt" op="equ" val="2">
              <dgm:presOf axis="ch desOrSelf" ptType="node node" st="2 1" cnt="1 0"/>
            </dgm:if>
            <dgm:if name="Name9" axis="ch" ptType="node" func="cnt" op="equ" val="3">
              <dgm:presOf axis="ch desOrSelf" ptType="node node" st="3 1" cnt="1 0"/>
            </dgm:if>
            <dgm:else name="Name10">
              <dgm:presOf axis="ch desOrSelf" ptType="node node" st="4 1" cnt="1 0"/>
            </dgm:else>
          </dgm:choose>
          <dgm:constrLst/>
          <dgm:ruleLst>
            <dgm:rule type="primFontSz" val="5" fact="NaN" max="NaN"/>
          </dgm:ruleLst>
        </dgm:layoutNode>
        <dgm:forEach name="Name11" axis="ch" ptType="node" st="2" cnt="1">
          <dgm:layoutNode name="item1" styleLbl="node1">
            <dgm:varLst>
              <dgm:bulletEnabled val="1"/>
            </dgm:varLst>
            <dgm:alg type="tx">
              <dgm:param type="txAnchorVertCh" val="mid"/>
            </dgm:alg>
            <dgm:shape xmlns:r="http://schemas.openxmlformats.org/officeDocument/2006/relationships" type="ellipse" r:blip="">
              <dgm:adjLst/>
            </dgm:shape>
            <dgm:choose name="Name12">
              <dgm:if name="Name13" axis="root ch" ptType="all node" func="cnt" op="equ" val="1">
                <dgm:presOf/>
              </dgm:if>
              <dgm:if name="Name14" axis="root ch" ptType="all node" func="cnt" op="equ" val="2">
                <dgm:presOf axis="root ch desOrSelf" ptType="all node node" st="1 1 1" cnt="0 1 0"/>
              </dgm:if>
              <dgm:if name="Name15" axis="root ch" ptType="all node" func="cnt" op="equ" val="3">
                <dgm:presOf axis="root ch desOrSelf" ptType="all node node" st="1 2 1" cnt="0 1 0"/>
              </dgm:if>
              <dgm:else name="Name16">
                <dgm:presOf axis="root ch desOrSelf" ptType="all node node" st="1 3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17" axis="ch" ptType="node" st="3" cnt="1">
          <dgm:layoutNode name="item2" styleLbl="node1">
            <dgm:varLst>
              <dgm:bulletEnabled val="1"/>
            </dgm:varLst>
            <dgm:alg type="tx">
              <dgm:param type="txAnchorVertCh" val="mid"/>
            </dgm:alg>
            <dgm:shape xmlns:r="http://schemas.openxmlformats.org/officeDocument/2006/relationships" type="ellipse" r:blip="">
              <dgm:adjLst/>
            </dgm:shape>
            <dgm:choose name="Name18">
              <dgm:if name="Name19" axis="root ch" ptType="all node" func="cnt" op="equ" val="1">
                <dgm:presOf/>
              </dgm:if>
              <dgm:if name="Name20" axis="root ch" ptType="all node" func="cnt" op="equ" val="2">
                <dgm:presOf/>
              </dgm:if>
              <dgm:if name="Name21" axis="root ch" ptType="all node" func="cnt" op="equ" val="3">
                <dgm:presOf axis="root ch desOrSelf" ptType="all node node" st="1 1 1" cnt="0 1 0"/>
              </dgm:if>
              <dgm:else name="Name22">
                <dgm:presOf axis="root ch desOrSelf" ptType="all node node" st="1 2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name="Name23" axis="ch" ptType="node" st="4" cnt="1">
          <dgm:layoutNode name="item3" styleLbl="node1">
            <dgm:varLst>
              <dgm:bulletEnabled val="1"/>
            </dgm:varLst>
            <dgm:alg type="tx">
              <dgm:param type="txAnchorVertCh" val="mid"/>
            </dgm:alg>
            <dgm:shape xmlns:r="http://schemas.openxmlformats.org/officeDocument/2006/relationships" type="ellipse" r:blip="">
              <dgm:adjLst/>
            </dgm:shape>
            <dgm:choose name="Name24">
              <dgm:if name="Name25" axis="root ch" ptType="all node" func="cnt" op="equ" val="1">
                <dgm:presOf/>
              </dgm:if>
              <dgm:if name="Name26" axis="root ch" ptType="all node" func="cnt" op="equ" val="2">
                <dgm:presOf/>
              </dgm:if>
              <dgm:if name="Name27" axis="root ch" ptType="all node" func="cnt" op="equ" val="3">
                <dgm:presOf/>
              </dgm:if>
              <dgm:else name="Name28">
                <dgm:presOf axis="root ch desOrSelf" ptType="all node node" st="1 1 1" cnt="0 1 0"/>
              </dgm:else>
            </dgm:choos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layoutNode name="funnel" styleLbl="trAlignAcc1">
          <dgm:alg type="sp"/>
          <dgm:shape xmlns:r="http://schemas.openxmlformats.org/officeDocument/2006/relationships" type="funnel" r:blip="">
            <dgm:adjLst/>
          </dgm:shape>
          <dgm:presOf/>
          <dgm:constrLst/>
          <dgm:ruleLst/>
        </dgm:layoutNode>
      </dgm:if>
      <dgm:else name="Name29"/>
    </dgm:choose>
  </dgm:layoutNode>
</dgm:layoutDef>
</file>

<file path=ppt/diagrams/layout2.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316408C-ABA9-4FF5-A0BF-409FCEF377B8}" type="datetimeFigureOut">
              <a:rPr lang="en-CA" smtClean="0"/>
              <a:pPr/>
              <a:t>2017-03-22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25AA5F5-16C0-4010-BFE7-582E5B878D16}" type="slidenum">
              <a:rPr lang="en-CA" smtClean="0"/>
              <a:pPr/>
              <a:t>‹#›</a:t>
            </a:fld>
            <a:endParaRPr lang="en-CA"/>
          </a:p>
        </p:txBody>
      </p:sp>
    </p:spTree>
    <p:extLst>
      <p:ext uri="{BB962C8B-B14F-4D97-AF65-F5344CB8AC3E}">
        <p14:creationId xmlns:p14="http://schemas.microsoft.com/office/powerpoint/2010/main" val="26159889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2</a:t>
            </a:fld>
            <a:endParaRPr lang="en-US"/>
          </a:p>
        </p:txBody>
      </p:sp>
    </p:spTree>
    <p:extLst>
      <p:ext uri="{BB962C8B-B14F-4D97-AF65-F5344CB8AC3E}">
        <p14:creationId xmlns:p14="http://schemas.microsoft.com/office/powerpoint/2010/main" val="1222954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11992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4</a:t>
            </a:fld>
            <a:endParaRPr lang="en-US"/>
          </a:p>
        </p:txBody>
      </p:sp>
    </p:spTree>
    <p:extLst>
      <p:ext uri="{BB962C8B-B14F-4D97-AF65-F5344CB8AC3E}">
        <p14:creationId xmlns:p14="http://schemas.microsoft.com/office/powerpoint/2010/main" val="29337080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6</a:t>
            </a:fld>
            <a:endParaRPr lang="en-US"/>
          </a:p>
        </p:txBody>
      </p:sp>
    </p:spTree>
    <p:extLst>
      <p:ext uri="{BB962C8B-B14F-4D97-AF65-F5344CB8AC3E}">
        <p14:creationId xmlns:p14="http://schemas.microsoft.com/office/powerpoint/2010/main" val="3155943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7965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8</a:t>
            </a:fld>
            <a:endParaRPr lang="en-US"/>
          </a:p>
        </p:txBody>
      </p:sp>
    </p:spTree>
    <p:extLst>
      <p:ext uri="{BB962C8B-B14F-4D97-AF65-F5344CB8AC3E}">
        <p14:creationId xmlns:p14="http://schemas.microsoft.com/office/powerpoint/2010/main" val="3155711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01462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42029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39570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759032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13</a:t>
            </a:fld>
            <a:endParaRPr lang="en-US"/>
          </a:p>
        </p:txBody>
      </p:sp>
    </p:spTree>
    <p:extLst>
      <p:ext uri="{BB962C8B-B14F-4D97-AF65-F5344CB8AC3E}">
        <p14:creationId xmlns:p14="http://schemas.microsoft.com/office/powerpoint/2010/main" val="22298645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14</a:t>
            </a:fld>
            <a:endParaRPr lang="en-US"/>
          </a:p>
        </p:txBody>
      </p:sp>
    </p:spTree>
    <p:extLst>
      <p:ext uri="{BB962C8B-B14F-4D97-AF65-F5344CB8AC3E}">
        <p14:creationId xmlns:p14="http://schemas.microsoft.com/office/powerpoint/2010/main" val="30040790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304190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01051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503628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44271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695836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51943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291187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47163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560271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pPr eaLnBrk="1" hangingPunct="1"/>
            <a:endParaRPr lang="en-CA"/>
          </a:p>
        </p:txBody>
      </p:sp>
      <p:sp>
        <p:nvSpPr>
          <p:cNvPr id="56324" name="Slide Number Placeholder 3"/>
          <p:cNvSpPr>
            <a:spLocks noGrp="1"/>
          </p:cNvSpPr>
          <p:nvPr>
            <p:ph type="sldNum" sz="quarter" idx="5"/>
          </p:nvPr>
        </p:nvSpPr>
        <p:spPr>
          <a:noFill/>
        </p:spPr>
        <p:txBody>
          <a:bodyPr/>
          <a:lstStyle/>
          <a:p>
            <a:fld id="{F222F7E7-DEB7-46F9-9791-ACB18F029125}" type="slidenum">
              <a:rPr lang="en-US" smtClean="0">
                <a:cs typeface="Arial" charset="0"/>
              </a:rPr>
              <a:pPr/>
              <a:t>24</a:t>
            </a:fld>
            <a:endParaRPr lang="en-US">
              <a:cs typeface="Arial" charset="0"/>
            </a:endParaRPr>
          </a:p>
        </p:txBody>
      </p:sp>
    </p:spTree>
    <p:extLst>
      <p:ext uri="{BB962C8B-B14F-4D97-AF65-F5344CB8AC3E}">
        <p14:creationId xmlns:p14="http://schemas.microsoft.com/office/powerpoint/2010/main" val="2461521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pPr>
              <a:defRPr/>
            </a:pPr>
            <a:fld id="{49D6E8C6-8F1E-4B0E-AE67-9DC29A4E5650}" type="slidenum">
              <a:rPr lang="en-US" smtClean="0"/>
              <a:pPr>
                <a:defRPr/>
              </a:pPr>
              <a:t>25</a:t>
            </a:fld>
            <a:endParaRPr lang="en-US"/>
          </a:p>
        </p:txBody>
      </p:sp>
    </p:spTree>
    <p:extLst>
      <p:ext uri="{BB962C8B-B14F-4D97-AF65-F5344CB8AC3E}">
        <p14:creationId xmlns:p14="http://schemas.microsoft.com/office/powerpoint/2010/main" val="28399874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50938" y="692150"/>
            <a:ext cx="4556125" cy="34163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59593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27</a:t>
            </a:fld>
            <a:endParaRPr lang="en-US" dirty="0"/>
          </a:p>
        </p:txBody>
      </p:sp>
    </p:spTree>
    <p:extLst>
      <p:ext uri="{BB962C8B-B14F-4D97-AF65-F5344CB8AC3E}">
        <p14:creationId xmlns:p14="http://schemas.microsoft.com/office/powerpoint/2010/main" val="18894485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28</a:t>
            </a:fld>
            <a:endParaRPr lang="en-US" dirty="0"/>
          </a:p>
        </p:txBody>
      </p:sp>
    </p:spTree>
    <p:extLst>
      <p:ext uri="{BB962C8B-B14F-4D97-AF65-F5344CB8AC3E}">
        <p14:creationId xmlns:p14="http://schemas.microsoft.com/office/powerpoint/2010/main" val="23850486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29</a:t>
            </a:fld>
            <a:endParaRPr lang="en-US" dirty="0"/>
          </a:p>
        </p:txBody>
      </p:sp>
    </p:spTree>
    <p:extLst>
      <p:ext uri="{BB962C8B-B14F-4D97-AF65-F5344CB8AC3E}">
        <p14:creationId xmlns:p14="http://schemas.microsoft.com/office/powerpoint/2010/main" val="36660305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30</a:t>
            </a:fld>
            <a:endParaRPr lang="en-US" dirty="0"/>
          </a:p>
        </p:txBody>
      </p:sp>
    </p:spTree>
    <p:extLst>
      <p:ext uri="{BB962C8B-B14F-4D97-AF65-F5344CB8AC3E}">
        <p14:creationId xmlns:p14="http://schemas.microsoft.com/office/powerpoint/2010/main" val="30803557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31</a:t>
            </a:fld>
            <a:endParaRPr lang="en-US" dirty="0"/>
          </a:p>
        </p:txBody>
      </p:sp>
    </p:spTree>
    <p:extLst>
      <p:ext uri="{BB962C8B-B14F-4D97-AF65-F5344CB8AC3E}">
        <p14:creationId xmlns:p14="http://schemas.microsoft.com/office/powerpoint/2010/main" val="4782465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32</a:t>
            </a:fld>
            <a:endParaRPr lang="en-US" dirty="0"/>
          </a:p>
        </p:txBody>
      </p:sp>
    </p:spTree>
    <p:extLst>
      <p:ext uri="{BB962C8B-B14F-4D97-AF65-F5344CB8AC3E}">
        <p14:creationId xmlns:p14="http://schemas.microsoft.com/office/powerpoint/2010/main" val="27401116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33</a:t>
            </a:fld>
            <a:endParaRPr lang="en-US" dirty="0"/>
          </a:p>
        </p:txBody>
      </p:sp>
    </p:spTree>
    <p:extLst>
      <p:ext uri="{BB962C8B-B14F-4D97-AF65-F5344CB8AC3E}">
        <p14:creationId xmlns:p14="http://schemas.microsoft.com/office/powerpoint/2010/main" val="4193721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34</a:t>
            </a:fld>
            <a:endParaRPr lang="en-US" dirty="0"/>
          </a:p>
        </p:txBody>
      </p:sp>
    </p:spTree>
    <p:extLst>
      <p:ext uri="{BB962C8B-B14F-4D97-AF65-F5344CB8AC3E}">
        <p14:creationId xmlns:p14="http://schemas.microsoft.com/office/powerpoint/2010/main" val="30937415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4AB77E-D9AF-4A1C-8C0E-4628AF12ADC9}" type="slidenum">
              <a:rPr lang="en-US"/>
              <a:pPr/>
              <a:t>35</a:t>
            </a:fld>
            <a:endParaRPr lang="en-US"/>
          </a:p>
        </p:txBody>
      </p:sp>
      <p:sp>
        <p:nvSpPr>
          <p:cNvPr id="847874"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847875"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374821934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13B00D-1932-44DA-9AE3-4B2F7B1982C3}" type="slidenum">
              <a:rPr lang="en-US"/>
              <a:pPr/>
              <a:t>36</a:t>
            </a:fld>
            <a:endParaRPr lang="en-US"/>
          </a:p>
        </p:txBody>
      </p:sp>
      <p:sp>
        <p:nvSpPr>
          <p:cNvPr id="849922"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849923"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19052944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130F00-544A-4EEF-95C5-40093F8E265B}" type="slidenum">
              <a:rPr lang="en-US"/>
              <a:pPr/>
              <a:t>37</a:t>
            </a:fld>
            <a:endParaRPr lang="en-US"/>
          </a:p>
        </p:txBody>
      </p:sp>
      <p:sp>
        <p:nvSpPr>
          <p:cNvPr id="851970"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851971"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21546233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38</a:t>
            </a:fld>
            <a:endParaRPr lang="en-US" dirty="0"/>
          </a:p>
        </p:txBody>
      </p:sp>
    </p:spTree>
    <p:extLst>
      <p:ext uri="{BB962C8B-B14F-4D97-AF65-F5344CB8AC3E}">
        <p14:creationId xmlns:p14="http://schemas.microsoft.com/office/powerpoint/2010/main" val="184657884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900C5F-ABB1-4476-969D-CC213DAA53BB}" type="slidenum">
              <a:rPr lang="en-US"/>
              <a:pPr/>
              <a:t>39</a:t>
            </a:fld>
            <a:endParaRPr lang="en-US"/>
          </a:p>
        </p:txBody>
      </p:sp>
      <p:sp>
        <p:nvSpPr>
          <p:cNvPr id="856066"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856067"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339397193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40</a:t>
            </a:fld>
            <a:endParaRPr lang="en-US"/>
          </a:p>
        </p:txBody>
      </p:sp>
    </p:spTree>
    <p:extLst>
      <p:ext uri="{BB962C8B-B14F-4D97-AF65-F5344CB8AC3E}">
        <p14:creationId xmlns:p14="http://schemas.microsoft.com/office/powerpoint/2010/main" val="3559506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4CB21BAF-2F64-423C-9A04-76D53AAAE3AC}" type="slidenum">
              <a:rPr lang="en-US" smtClean="0"/>
              <a:pPr/>
              <a:t>41</a:t>
            </a:fld>
            <a:endParaRPr lang="en-US"/>
          </a:p>
        </p:txBody>
      </p:sp>
    </p:spTree>
    <p:extLst>
      <p:ext uri="{BB962C8B-B14F-4D97-AF65-F5344CB8AC3E}">
        <p14:creationId xmlns:p14="http://schemas.microsoft.com/office/powerpoint/2010/main" val="34887482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BC8930-BCE3-4D2E-B4C5-B8279F30B70A}" type="slidenum">
              <a:rPr lang="en-US"/>
              <a:pPr/>
              <a:t>42</a:t>
            </a:fld>
            <a:endParaRPr lang="en-US"/>
          </a:p>
        </p:txBody>
      </p:sp>
      <p:sp>
        <p:nvSpPr>
          <p:cNvPr id="858114"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858115"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28841658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943B26-0BCC-4DBB-AE5D-575933F4B4D7}" type="slidenum">
              <a:rPr lang="en-US"/>
              <a:pPr/>
              <a:t>43</a:t>
            </a:fld>
            <a:endParaRPr lang="en-US"/>
          </a:p>
        </p:txBody>
      </p:sp>
      <p:sp>
        <p:nvSpPr>
          <p:cNvPr id="862210"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862211"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287592750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44</a:t>
            </a:fld>
            <a:endParaRPr lang="en-US"/>
          </a:p>
        </p:txBody>
      </p:sp>
    </p:spTree>
    <p:extLst>
      <p:ext uri="{BB962C8B-B14F-4D97-AF65-F5344CB8AC3E}">
        <p14:creationId xmlns:p14="http://schemas.microsoft.com/office/powerpoint/2010/main" val="166695044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8A69B4-1E52-4F53-AD02-663D03D034AF}" type="slidenum">
              <a:rPr lang="en-US"/>
              <a:pPr/>
              <a:t>45</a:t>
            </a:fld>
            <a:endParaRPr lang="en-US"/>
          </a:p>
        </p:txBody>
      </p:sp>
      <p:sp>
        <p:nvSpPr>
          <p:cNvPr id="866306"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866307"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108719506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46</a:t>
            </a:fld>
            <a:endParaRPr lang="en-US"/>
          </a:p>
        </p:txBody>
      </p:sp>
    </p:spTree>
    <p:extLst>
      <p:ext uri="{BB962C8B-B14F-4D97-AF65-F5344CB8AC3E}">
        <p14:creationId xmlns:p14="http://schemas.microsoft.com/office/powerpoint/2010/main" val="401490646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66C21-37C1-4813-8B9C-CCF6F6366D91}" type="slidenum">
              <a:rPr lang="en-US" smtClean="0"/>
              <a:t>47</a:t>
            </a:fld>
            <a:endParaRPr lang="en-US" dirty="0"/>
          </a:p>
        </p:txBody>
      </p:sp>
    </p:spTree>
    <p:extLst>
      <p:ext uri="{BB962C8B-B14F-4D97-AF65-F5344CB8AC3E}">
        <p14:creationId xmlns:p14="http://schemas.microsoft.com/office/powerpoint/2010/main" val="37881812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51</a:t>
            </a:fld>
            <a:endParaRPr lang="en-US"/>
          </a:p>
        </p:txBody>
      </p:sp>
    </p:spTree>
    <p:extLst>
      <p:ext uri="{BB962C8B-B14F-4D97-AF65-F5344CB8AC3E}">
        <p14:creationId xmlns:p14="http://schemas.microsoft.com/office/powerpoint/2010/main" val="4001157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52</a:t>
            </a:fld>
            <a:endParaRPr lang="en-US"/>
          </a:p>
        </p:txBody>
      </p:sp>
    </p:spTree>
    <p:extLst>
      <p:ext uri="{BB962C8B-B14F-4D97-AF65-F5344CB8AC3E}">
        <p14:creationId xmlns:p14="http://schemas.microsoft.com/office/powerpoint/2010/main" val="316820575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53</a:t>
            </a:fld>
            <a:endParaRPr lang="en-US"/>
          </a:p>
        </p:txBody>
      </p:sp>
    </p:spTree>
    <p:extLst>
      <p:ext uri="{BB962C8B-B14F-4D97-AF65-F5344CB8AC3E}">
        <p14:creationId xmlns:p14="http://schemas.microsoft.com/office/powerpoint/2010/main" val="6017347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54</a:t>
            </a:fld>
            <a:endParaRPr lang="en-US"/>
          </a:p>
        </p:txBody>
      </p:sp>
    </p:spTree>
    <p:extLst>
      <p:ext uri="{BB962C8B-B14F-4D97-AF65-F5344CB8AC3E}">
        <p14:creationId xmlns:p14="http://schemas.microsoft.com/office/powerpoint/2010/main" val="6124734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55</a:t>
            </a:fld>
            <a:endParaRPr lang="en-US"/>
          </a:p>
        </p:txBody>
      </p:sp>
    </p:spTree>
    <p:extLst>
      <p:ext uri="{BB962C8B-B14F-4D97-AF65-F5344CB8AC3E}">
        <p14:creationId xmlns:p14="http://schemas.microsoft.com/office/powerpoint/2010/main" val="27504783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56</a:t>
            </a:fld>
            <a:endParaRPr lang="en-US"/>
          </a:p>
        </p:txBody>
      </p:sp>
    </p:spTree>
    <p:extLst>
      <p:ext uri="{BB962C8B-B14F-4D97-AF65-F5344CB8AC3E}">
        <p14:creationId xmlns:p14="http://schemas.microsoft.com/office/powerpoint/2010/main" val="11874226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6542A1-A9A5-4819-9EBC-542BF88B7582}" type="slidenum">
              <a:rPr lang="en-US"/>
              <a:pPr/>
              <a:t>57</a:t>
            </a:fld>
            <a:endParaRPr lang="en-US"/>
          </a:p>
        </p:txBody>
      </p:sp>
      <p:sp>
        <p:nvSpPr>
          <p:cNvPr id="299010" name="Rectangle 2"/>
          <p:cNvSpPr>
            <a:spLocks noGrp="1" noChangeArrowheads="1"/>
          </p:cNvSpPr>
          <p:nvPr>
            <p:ph type="body" idx="1"/>
          </p:nvPr>
        </p:nvSpPr>
        <p:spPr>
          <a:xfrm>
            <a:off x="914400" y="4343400"/>
            <a:ext cx="5029200" cy="4114800"/>
          </a:xfrm>
          <a:ln/>
        </p:spPr>
        <p:txBody>
          <a:bodyPr lIns="93662" tIns="47625" rIns="93662" bIns="47625"/>
          <a:lstStyle/>
          <a:p>
            <a:endParaRPr lang="en-AU"/>
          </a:p>
        </p:txBody>
      </p:sp>
      <p:sp>
        <p:nvSpPr>
          <p:cNvPr id="299011" name="Rectangle 3"/>
          <p:cNvSpPr>
            <a:spLocks noGrp="1" noRot="1" noChangeAspect="1" noChangeArrowheads="1" noTextEdit="1"/>
          </p:cNvSpPr>
          <p:nvPr>
            <p:ph type="sldImg"/>
          </p:nvPr>
        </p:nvSpPr>
        <p:spPr>
          <a:ln w="12700" cap="flat">
            <a:solidFill>
              <a:schemeClr val="tx1"/>
            </a:solidFill>
          </a:ln>
        </p:spPr>
      </p:sp>
    </p:spTree>
    <p:extLst>
      <p:ext uri="{BB962C8B-B14F-4D97-AF65-F5344CB8AC3E}">
        <p14:creationId xmlns:p14="http://schemas.microsoft.com/office/powerpoint/2010/main" val="42156609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58</a:t>
            </a:fld>
            <a:endParaRPr lang="en-US"/>
          </a:p>
        </p:txBody>
      </p:sp>
    </p:spTree>
    <p:extLst>
      <p:ext uri="{BB962C8B-B14F-4D97-AF65-F5344CB8AC3E}">
        <p14:creationId xmlns:p14="http://schemas.microsoft.com/office/powerpoint/2010/main" val="9785269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59</a:t>
            </a:fld>
            <a:endParaRPr lang="en-US"/>
          </a:p>
        </p:txBody>
      </p:sp>
    </p:spTree>
    <p:extLst>
      <p:ext uri="{BB962C8B-B14F-4D97-AF65-F5344CB8AC3E}">
        <p14:creationId xmlns:p14="http://schemas.microsoft.com/office/powerpoint/2010/main" val="167355042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60</a:t>
            </a:fld>
            <a:endParaRPr lang="en-US"/>
          </a:p>
        </p:txBody>
      </p:sp>
    </p:spTree>
    <p:extLst>
      <p:ext uri="{BB962C8B-B14F-4D97-AF65-F5344CB8AC3E}">
        <p14:creationId xmlns:p14="http://schemas.microsoft.com/office/powerpoint/2010/main" val="38889375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61</a:t>
            </a:fld>
            <a:endParaRPr lang="en-US"/>
          </a:p>
        </p:txBody>
      </p:sp>
    </p:spTree>
    <p:extLst>
      <p:ext uri="{BB962C8B-B14F-4D97-AF65-F5344CB8AC3E}">
        <p14:creationId xmlns:p14="http://schemas.microsoft.com/office/powerpoint/2010/main" val="289016770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62</a:t>
            </a:fld>
            <a:endParaRPr lang="en-US"/>
          </a:p>
        </p:txBody>
      </p:sp>
    </p:spTree>
    <p:extLst>
      <p:ext uri="{BB962C8B-B14F-4D97-AF65-F5344CB8AC3E}">
        <p14:creationId xmlns:p14="http://schemas.microsoft.com/office/powerpoint/2010/main" val="75364028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a:p>
        </p:txBody>
      </p:sp>
      <p:sp>
        <p:nvSpPr>
          <p:cNvPr id="4" name="Slide Number Placeholder 3"/>
          <p:cNvSpPr>
            <a:spLocks noGrp="1"/>
          </p:cNvSpPr>
          <p:nvPr>
            <p:ph type="sldNum" sz="quarter" idx="10"/>
          </p:nvPr>
        </p:nvSpPr>
        <p:spPr/>
        <p:txBody>
          <a:bodyPr/>
          <a:lstStyle/>
          <a:p>
            <a:fld id="{B25C5CFC-CF21-4C3B-9FC7-57D28A3EB89B}" type="slidenum">
              <a:rPr lang="en-US" smtClean="0"/>
              <a:pPr/>
              <a:t>63</a:t>
            </a:fld>
            <a:endParaRPr lang="en-US"/>
          </a:p>
        </p:txBody>
      </p:sp>
    </p:spTree>
    <p:extLst>
      <p:ext uri="{BB962C8B-B14F-4D97-AF65-F5344CB8AC3E}">
        <p14:creationId xmlns:p14="http://schemas.microsoft.com/office/powerpoint/2010/main" val="11938671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CA"/>
          </a:p>
        </p:txBody>
      </p:sp>
      <p:sp>
        <p:nvSpPr>
          <p:cNvPr id="4" name="Date Placeholder 3"/>
          <p:cNvSpPr>
            <a:spLocks noGrp="1"/>
          </p:cNvSpPr>
          <p:nvPr>
            <p:ph type="dt" sz="half" idx="10"/>
          </p:nvPr>
        </p:nvSpPr>
        <p:spPr/>
        <p:txBody>
          <a:bodyPr/>
          <a:lstStyle/>
          <a:p>
            <a:fld id="{1D8BD707-D9CF-40AE-B4C6-C98DA3205C09}" type="datetimeFigureOut">
              <a:rPr lang="en-US" smtClean="0"/>
              <a:pPr/>
              <a:t>3/22/2017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90349509"/>
      </p:ext>
    </p:extLst>
  </p:cSld>
  <p:clrMapOvr>
    <a:masterClrMapping/>
  </p:clrMapOvr>
  <p:transition>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D8BD707-D9CF-40AE-B4C6-C98DA3205C09}" type="datetimeFigureOut">
              <a:rPr lang="en-US" smtClean="0"/>
              <a:pPr/>
              <a:t>3/22/2017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604228899"/>
      </p:ext>
    </p:extLst>
  </p:cSld>
  <p:clrMapOvr>
    <a:masterClrMapping/>
  </p:clrMapOvr>
  <p:transition>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CA"/>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20450990"/>
      </p:ext>
    </p:extLst>
  </p:cSld>
  <p:clrMapOvr>
    <a:masterClrMapping/>
  </p:clrMapOvr>
  <p:transition>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p:cNvSpPr>
            <a:spLocks noGrp="1"/>
          </p:cNvSpPr>
          <p:nvPr>
            <p:ph type="dt" sz="half" idx="10"/>
          </p:nvPr>
        </p:nvSpPr>
        <p:spPr/>
        <p:txBody>
          <a:bodyPr/>
          <a:lstStyle/>
          <a:p>
            <a:fld id="{1D8BD707-D9CF-40AE-B4C6-C98DA3205C09}" type="datetimeFigureOut">
              <a:rPr lang="en-US" smtClean="0"/>
              <a:pPr/>
              <a:t>3/22/2017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40388961"/>
      </p:ext>
    </p:extLst>
  </p:cSld>
  <p:clrMapOvr>
    <a:masterClrMapping/>
  </p:clrMapOvr>
  <p:transition>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p:cNvSpPr>
            <a:spLocks noGrp="1"/>
          </p:cNvSpPr>
          <p:nvPr>
            <p:ph type="dt" sz="half" idx="10"/>
          </p:nvPr>
        </p:nvSpPr>
        <p:spPr/>
        <p:txBody>
          <a:bodyPr/>
          <a:lstStyle/>
          <a:p>
            <a:fld id="{1D8BD707-D9CF-40AE-B4C6-C98DA3205C09}" type="datetimeFigureOut">
              <a:rPr lang="en-US" smtClean="0"/>
              <a:pPr/>
              <a:t>3/22/2017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71896842"/>
      </p:ext>
    </p:extLst>
  </p:cSld>
  <p:clrMapOvr>
    <a:masterClrMapping/>
  </p:clrMapOvr>
  <p:transition>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Date Placeholder 2"/>
          <p:cNvSpPr>
            <a:spLocks noGrp="1"/>
          </p:cNvSpPr>
          <p:nvPr>
            <p:ph type="dt" sz="half" idx="10"/>
          </p:nvPr>
        </p:nvSpPr>
        <p:spPr/>
        <p:txBody>
          <a:bodyPr/>
          <a:lstStyle/>
          <a:p>
            <a:fld id="{1D8BD707-D9CF-40AE-B4C6-C98DA3205C09}" type="datetimeFigureOut">
              <a:rPr lang="en-US" smtClean="0"/>
              <a:pPr/>
              <a:t>3/22/2017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49088422"/>
      </p:ext>
    </p:extLst>
  </p:cSld>
  <p:clrMapOvr>
    <a:masterClrMapping/>
  </p:clrMapOvr>
  <p:transition>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96472072"/>
      </p:ext>
    </p:extLst>
  </p:cSld>
  <p:clrMapOvr>
    <a:masterClrMapping/>
  </p:clrMapOvr>
  <p:transition>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52726894"/>
      </p:ext>
    </p:extLst>
  </p:cSld>
  <p:clrMapOvr>
    <a:masterClrMapping/>
  </p:clrMapOvr>
  <p:transition>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CA"/>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CA"/>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50833458"/>
      </p:ext>
    </p:extLst>
  </p:cSld>
  <p:clrMapOvr>
    <a:masterClrMapping/>
  </p:clrMapOvr>
  <p:transition>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D8BD707-D9CF-40AE-B4C6-C98DA3205C09}" type="datetimeFigureOut">
              <a:rPr lang="en-US" smtClean="0"/>
              <a:pPr/>
              <a:t>3/22/2017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947621769"/>
      </p:ext>
    </p:extLst>
  </p:cSld>
  <p:clrMapOvr>
    <a:masterClrMapping/>
  </p:clrMapOvr>
  <p:transition>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10"/>
          </p:nvPr>
        </p:nvSpPr>
        <p:spPr/>
        <p:txBody>
          <a:bodyPr/>
          <a:lstStyle/>
          <a:p>
            <a:fld id="{1D8BD707-D9CF-40AE-B4C6-C98DA3205C09}" type="datetimeFigureOut">
              <a:rPr lang="en-US" smtClean="0"/>
              <a:pPr/>
              <a:t>3/22/2017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1276744"/>
      </p:ext>
    </p:extLst>
  </p:cSld>
  <p:clrMapOvr>
    <a:masterClrMapping/>
  </p:clrMapOvr>
  <p:transition>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1ABA4E-CD72-497B-97AA-7213B3980F60}" type="datetimeFigureOut">
              <a:rPr lang="en-US" smtClean="0"/>
              <a:pPr/>
              <a:t>3/22/2017</a:t>
            </a:fld>
            <a:endParaRPr lang="en-US" dirty="0"/>
          </a:p>
        </p:txBody>
      </p:sp>
      <p:sp>
        <p:nvSpPr>
          <p:cNvPr id="4" name="Footer Placeholder 3"/>
          <p:cNvSpPr>
            <a:spLocks noGrp="1"/>
          </p:cNvSpPr>
          <p:nvPr>
            <p:ph type="ftr" sz="quarter" idx="11"/>
          </p:nvPr>
        </p:nvSpPr>
        <p:spPr/>
        <p:txBody>
          <a:bodyPr/>
          <a:lstStyle/>
          <a:p>
            <a:endParaRPr kumimoji="0" lang="en-US" dirty="0"/>
          </a:p>
        </p:txBody>
      </p:sp>
      <p:sp>
        <p:nvSpPr>
          <p:cNvPr id="6" name="Content Placeholder 8"/>
          <p:cNvSpPr>
            <a:spLocks noGrp="1"/>
          </p:cNvSpPr>
          <p:nvPr>
            <p:ph idx="1"/>
          </p:nvPr>
        </p:nvSpPr>
        <p:spPr>
          <a:xfrm>
            <a:off x="3048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dirty="0"/>
          </a:p>
        </p:txBody>
      </p:sp>
      <p:sp>
        <p:nvSpPr>
          <p:cNvPr id="7" name="TextBox 6"/>
          <p:cNvSpPr txBox="1"/>
          <p:nvPr userDrawn="1"/>
        </p:nvSpPr>
        <p:spPr>
          <a:xfrm>
            <a:off x="8382000" y="6232243"/>
            <a:ext cx="593558" cy="307777"/>
          </a:xfrm>
          <a:prstGeom prst="rect">
            <a:avLst/>
          </a:prstGeom>
          <a:noFill/>
        </p:spPr>
        <p:txBody>
          <a:bodyPr wrap="square" rtlCol="0">
            <a:spAutoFit/>
          </a:bodyPr>
          <a:lstStyle/>
          <a:p>
            <a:r>
              <a:rPr lang="en-US" sz="1400" dirty="0">
                <a:solidFill>
                  <a:schemeClr val="tx2"/>
                </a:solidFill>
              </a:rPr>
              <a:t>8-</a:t>
            </a:r>
            <a:fld id="{78C8B78F-49AC-44F6-AA95-D2AF30A24F9D}" type="slidenum">
              <a:rPr lang="en-US" sz="1400" smtClean="0">
                <a:solidFill>
                  <a:schemeClr val="tx2"/>
                </a:solidFill>
              </a:rPr>
              <a:t>‹#›</a:t>
            </a:fld>
            <a:endParaRPr lang="en-US" sz="1400" dirty="0">
              <a:solidFill>
                <a:schemeClr val="tx2"/>
              </a:solidFill>
            </a:endParaRPr>
          </a:p>
        </p:txBody>
      </p:sp>
    </p:spTree>
    <p:extLst>
      <p:ext uri="{BB962C8B-B14F-4D97-AF65-F5344CB8AC3E}">
        <p14:creationId xmlns:p14="http://schemas.microsoft.com/office/powerpoint/2010/main" val="345558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pPr/>
              <a:t>3/22/2017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64629621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3" r:id="rId12"/>
  </p:sldLayoutIdLst>
  <p:transition>
    <p:fade thruBlk="1"/>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4.w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image" Target="../media/image3.wmf"/><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4.bin"/><Relationship Id="rId5" Type="http://schemas.openxmlformats.org/officeDocument/2006/relationships/image" Target="../media/image5.wmf"/><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45.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Capacity and Facility </a:t>
            </a:r>
            <a:r>
              <a:rPr lang="en-US" dirty="0"/>
              <a:t>Location and Analysis</a:t>
            </a:r>
            <a:endParaRPr lang="en-CA" dirty="0"/>
          </a:p>
        </p:txBody>
      </p:sp>
      <p:sp>
        <p:nvSpPr>
          <p:cNvPr id="4" name="Subtitle 3"/>
          <p:cNvSpPr>
            <a:spLocks noGrp="1"/>
          </p:cNvSpPr>
          <p:nvPr>
            <p:ph type="subTitle" idx="1"/>
          </p:nvPr>
        </p:nvSpPr>
        <p:spPr/>
        <p:txBody>
          <a:bodyPr/>
          <a:lstStyle/>
          <a:p>
            <a:endParaRPr lang="en-CA"/>
          </a:p>
        </p:txBody>
      </p:sp>
    </p:spTree>
    <p:extLst>
      <p:ext uri="{BB962C8B-B14F-4D97-AF65-F5344CB8AC3E}">
        <p14:creationId xmlns:p14="http://schemas.microsoft.com/office/powerpoint/2010/main" val="736503361"/>
      </p:ext>
    </p:extLst>
  </p:cSld>
  <p:clrMapOvr>
    <a:masterClrMapping/>
  </p:clrMapOvr>
  <p:transition>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p:txBody>
          <a:bodyPr/>
          <a:lstStyle/>
          <a:p>
            <a:r>
              <a:rPr lang="en-US"/>
              <a:t>Capacity</a:t>
            </a:r>
          </a:p>
        </p:txBody>
      </p:sp>
      <p:sp>
        <p:nvSpPr>
          <p:cNvPr id="397317" name="Rectangle 5"/>
          <p:cNvSpPr>
            <a:spLocks noGrp="1" noChangeArrowheads="1"/>
          </p:cNvSpPr>
          <p:nvPr>
            <p:ph idx="1"/>
          </p:nvPr>
        </p:nvSpPr>
        <p:spPr/>
        <p:txBody>
          <a:bodyPr/>
          <a:lstStyle/>
          <a:p>
            <a:r>
              <a:rPr lang="en-US"/>
              <a:t>Maximum capability to produce</a:t>
            </a:r>
          </a:p>
          <a:p>
            <a:endParaRPr lang="en-US"/>
          </a:p>
          <a:p>
            <a:r>
              <a:rPr lang="en-US"/>
              <a:t>Capacity planning</a:t>
            </a:r>
          </a:p>
          <a:p>
            <a:pPr lvl="1"/>
            <a:r>
              <a:rPr lang="en-US"/>
              <a:t>Establishes overall level of productive resources for a firm</a:t>
            </a:r>
          </a:p>
          <a:p>
            <a:endParaRPr lang="en-US"/>
          </a:p>
          <a:p>
            <a:r>
              <a:rPr lang="en-US"/>
              <a:t>3 basic strategies for timing of capacity expansion for steady growth in demand</a:t>
            </a:r>
            <a:endParaRPr lang="en-US" dirty="0"/>
          </a:p>
        </p:txBody>
      </p:sp>
    </p:spTree>
    <p:extLst>
      <p:ext uri="{BB962C8B-B14F-4D97-AF65-F5344CB8AC3E}">
        <p14:creationId xmlns:p14="http://schemas.microsoft.com/office/powerpoint/2010/main" val="5126757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p:txBody>
          <a:bodyPr/>
          <a:lstStyle/>
          <a:p>
            <a:pPr eaLnBrk="1" hangingPunct="1"/>
            <a:r>
              <a:rPr lang="en-US" sz="2400" dirty="0"/>
              <a:t>Leading</a:t>
            </a:r>
          </a:p>
          <a:p>
            <a:pPr lvl="1" eaLnBrk="1" hangingPunct="1"/>
            <a:r>
              <a:rPr lang="en-US" sz="2000" dirty="0"/>
              <a:t>Build capacity in anticipation of future demand increases</a:t>
            </a:r>
          </a:p>
          <a:p>
            <a:pPr eaLnBrk="1" hangingPunct="1"/>
            <a:r>
              <a:rPr lang="en-US" sz="2400" dirty="0"/>
              <a:t>Following</a:t>
            </a:r>
          </a:p>
          <a:p>
            <a:pPr lvl="1" eaLnBrk="1" hangingPunct="1"/>
            <a:r>
              <a:rPr lang="en-US" sz="2000" dirty="0"/>
              <a:t>Build capacity when demand exceeds current capacity</a:t>
            </a:r>
          </a:p>
          <a:p>
            <a:pPr eaLnBrk="1" hangingPunct="1"/>
            <a:r>
              <a:rPr lang="en-US" sz="2400" dirty="0"/>
              <a:t>Tracking</a:t>
            </a:r>
          </a:p>
          <a:p>
            <a:pPr lvl="1" eaLnBrk="1" hangingPunct="1"/>
            <a:r>
              <a:rPr lang="en-US" sz="2000" dirty="0"/>
              <a:t>Similar to the following strategy, but adds capacity in relatively small increments to keep pace with increasing demand</a:t>
            </a:r>
          </a:p>
        </p:txBody>
      </p:sp>
      <p:sp>
        <p:nvSpPr>
          <p:cNvPr id="16386" name="Title 1"/>
          <p:cNvSpPr>
            <a:spLocks noGrp="1"/>
          </p:cNvSpPr>
          <p:nvPr>
            <p:ph type="title"/>
          </p:nvPr>
        </p:nvSpPr>
        <p:spPr/>
        <p:txBody>
          <a:bodyPr>
            <a:normAutofit/>
          </a:bodyPr>
          <a:lstStyle/>
          <a:p>
            <a:pPr eaLnBrk="1" hangingPunct="1"/>
            <a:r>
              <a:rPr lang="en-US" dirty="0"/>
              <a:t>Capacity Strategies</a:t>
            </a:r>
          </a:p>
        </p:txBody>
      </p:sp>
    </p:spTree>
    <p:extLst>
      <p:ext uri="{BB962C8B-B14F-4D97-AF65-F5344CB8AC3E}">
        <p14:creationId xmlns:p14="http://schemas.microsoft.com/office/powerpoint/2010/main" val="2423904293"/>
      </p:ext>
    </p:extLst>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Capacity Expansion Strategies</a:t>
            </a:r>
            <a:endParaRPr lang="en-CA" dirty="0"/>
          </a:p>
        </p:txBody>
      </p:sp>
      <p:pic>
        <p:nvPicPr>
          <p:cNvPr id="1026" name="Picture 2"/>
          <p:cNvPicPr>
            <a:picLocks noGrp="1" noChangeAspect="1" noChangeArrowheads="1"/>
          </p:cNvPicPr>
          <p:nvPr>
            <p:ph idx="1"/>
          </p:nvPr>
        </p:nvPicPr>
        <p:blipFill>
          <a:blip r:embed="rId3" cstate="print"/>
          <a:stretch>
            <a:fillRect/>
          </a:stretch>
        </p:blipFill>
        <p:spPr>
          <a:xfrm>
            <a:off x="1981200" y="1295400"/>
            <a:ext cx="5715000" cy="5005446"/>
          </a:xfrm>
        </p:spPr>
      </p:pic>
    </p:spTree>
    <p:extLst>
      <p:ext uri="{BB962C8B-B14F-4D97-AF65-F5344CB8AC3E}">
        <p14:creationId xmlns:p14="http://schemas.microsoft.com/office/powerpoint/2010/main" val="3259145510"/>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Forecast and Capacity</a:t>
            </a:r>
            <a:endParaRPr lang="en-CA" dirty="0"/>
          </a:p>
        </p:txBody>
      </p:sp>
      <p:pic>
        <p:nvPicPr>
          <p:cNvPr id="4" name="Content Placeholder 3"/>
          <p:cNvPicPr>
            <a:picLocks noGrp="1" noChangeAspect="1"/>
          </p:cNvPicPr>
          <p:nvPr>
            <p:ph idx="1"/>
          </p:nvPr>
        </p:nvPicPr>
        <p:blipFill>
          <a:blip r:embed="rId2"/>
          <a:stretch>
            <a:fillRect/>
          </a:stretch>
        </p:blipFill>
        <p:spPr>
          <a:xfrm>
            <a:off x="1725687" y="1524000"/>
            <a:ext cx="5692626" cy="4351338"/>
          </a:xfrm>
          <a:prstGeom prst="rect">
            <a:avLst/>
          </a:prstGeom>
        </p:spPr>
      </p:pic>
    </p:spTree>
    <p:extLst>
      <p:ext uri="{BB962C8B-B14F-4D97-AF65-F5344CB8AC3E}">
        <p14:creationId xmlns:p14="http://schemas.microsoft.com/office/powerpoint/2010/main" val="2277888998"/>
      </p:ext>
    </p:extLst>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r>
              <a:rPr lang="en-US"/>
              <a:t>Capacity (cont.)</a:t>
            </a:r>
          </a:p>
        </p:txBody>
      </p:sp>
      <p:sp>
        <p:nvSpPr>
          <p:cNvPr id="399363" name="Rectangle 3"/>
          <p:cNvSpPr>
            <a:spLocks noGrp="1" noChangeArrowheads="1"/>
          </p:cNvSpPr>
          <p:nvPr>
            <p:ph idx="1"/>
          </p:nvPr>
        </p:nvSpPr>
        <p:spPr/>
        <p:txBody>
          <a:bodyPr/>
          <a:lstStyle/>
          <a:p>
            <a:r>
              <a:rPr lang="en-US"/>
              <a:t>Capacity increase depends on</a:t>
            </a:r>
          </a:p>
          <a:p>
            <a:pPr lvl="1"/>
            <a:r>
              <a:rPr lang="en-US"/>
              <a:t>Expected Volume</a:t>
            </a:r>
          </a:p>
          <a:p>
            <a:pPr lvl="1"/>
            <a:r>
              <a:rPr lang="en-US"/>
              <a:t>Demand certainty</a:t>
            </a:r>
          </a:p>
          <a:p>
            <a:pPr lvl="1"/>
            <a:r>
              <a:rPr lang="en-US"/>
              <a:t>Strategic objectives</a:t>
            </a:r>
          </a:p>
          <a:p>
            <a:pPr lvl="1"/>
            <a:r>
              <a:rPr lang="en-US"/>
              <a:t>Costs of expansion and operation</a:t>
            </a:r>
          </a:p>
          <a:p>
            <a:endParaRPr lang="en-US"/>
          </a:p>
          <a:p>
            <a:r>
              <a:rPr lang="en-US"/>
              <a:t>Best operating level</a:t>
            </a:r>
          </a:p>
          <a:p>
            <a:pPr lvl="1"/>
            <a:r>
              <a:rPr lang="en-US"/>
              <a:t>% of capacity utilization that minimizes unit costs</a:t>
            </a:r>
          </a:p>
          <a:p>
            <a:pPr lvl="1"/>
            <a:r>
              <a:rPr lang="en-US"/>
              <a:t>Achieves economy of scale</a:t>
            </a:r>
          </a:p>
          <a:p>
            <a:endParaRPr lang="en-US"/>
          </a:p>
          <a:p>
            <a:r>
              <a:rPr lang="en-US"/>
              <a:t>Capacity cushion</a:t>
            </a:r>
          </a:p>
          <a:p>
            <a:pPr lvl="1"/>
            <a:r>
              <a:rPr lang="en-US"/>
              <a:t>% of capacity held in reserve for unexpected occurrences</a:t>
            </a:r>
            <a:endParaRPr lang="en-US" dirty="0"/>
          </a:p>
        </p:txBody>
      </p:sp>
    </p:spTree>
    <p:extLst>
      <p:ext uri="{BB962C8B-B14F-4D97-AF65-F5344CB8AC3E}">
        <p14:creationId xmlns:p14="http://schemas.microsoft.com/office/powerpoint/2010/main" val="109075673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Content Placeholder 2"/>
          <p:cNvSpPr>
            <a:spLocks noGrp="1"/>
          </p:cNvSpPr>
          <p:nvPr>
            <p:ph idx="1"/>
          </p:nvPr>
        </p:nvSpPr>
        <p:spPr>
          <a:xfrm>
            <a:off x="628650" y="1752600"/>
            <a:ext cx="7886700" cy="3733800"/>
          </a:xfrm>
        </p:spPr>
        <p:txBody>
          <a:bodyPr/>
          <a:lstStyle/>
          <a:p>
            <a:pPr eaLnBrk="1" hangingPunct="1"/>
            <a:r>
              <a:rPr lang="en-US" sz="2400" dirty="0"/>
              <a:t>Capacity decisions</a:t>
            </a:r>
          </a:p>
          <a:p>
            <a:pPr marL="822960" lvl="1" indent="-457200" eaLnBrk="1" hangingPunct="1">
              <a:buFont typeface="+mj-lt"/>
              <a:buAutoNum type="arabicPeriod"/>
            </a:pPr>
            <a:r>
              <a:rPr lang="en-US" sz="2000" dirty="0"/>
              <a:t>impact the ability of the organization to meet future demands</a:t>
            </a:r>
          </a:p>
          <a:p>
            <a:pPr marL="822960" lvl="1" indent="-457200" eaLnBrk="1" hangingPunct="1">
              <a:buFont typeface="+mj-lt"/>
              <a:buAutoNum type="arabicPeriod"/>
            </a:pPr>
            <a:r>
              <a:rPr lang="en-US" sz="2000" dirty="0"/>
              <a:t>affect operating costs</a:t>
            </a:r>
          </a:p>
          <a:p>
            <a:pPr marL="822960" lvl="1" indent="-457200" eaLnBrk="1" hangingPunct="1">
              <a:buFont typeface="+mj-lt"/>
              <a:buAutoNum type="arabicPeriod"/>
            </a:pPr>
            <a:r>
              <a:rPr lang="en-US" sz="2000" dirty="0"/>
              <a:t>are a major determinant of initial cost</a:t>
            </a:r>
          </a:p>
          <a:p>
            <a:pPr marL="822960" lvl="1" indent="-457200" eaLnBrk="1" hangingPunct="1">
              <a:buFont typeface="+mj-lt"/>
              <a:buAutoNum type="arabicPeriod"/>
            </a:pPr>
            <a:r>
              <a:rPr lang="en-US" sz="2000" dirty="0"/>
              <a:t>often involve long-term commitment of resources</a:t>
            </a:r>
          </a:p>
          <a:p>
            <a:pPr marL="822960" lvl="1" indent="-457200" eaLnBrk="1" hangingPunct="1">
              <a:buFont typeface="+mj-lt"/>
              <a:buAutoNum type="arabicPeriod"/>
            </a:pPr>
            <a:r>
              <a:rPr lang="en-US" sz="2000" dirty="0"/>
              <a:t>can affect competitiveness</a:t>
            </a:r>
          </a:p>
          <a:p>
            <a:pPr marL="822960" lvl="1" indent="-457200" eaLnBrk="1" hangingPunct="1">
              <a:buFont typeface="+mj-lt"/>
              <a:buAutoNum type="arabicPeriod"/>
            </a:pPr>
            <a:r>
              <a:rPr lang="en-US" sz="2000" dirty="0"/>
              <a:t>affect the ease of management</a:t>
            </a:r>
          </a:p>
          <a:p>
            <a:pPr marL="822960" lvl="1" indent="-457200" eaLnBrk="1" hangingPunct="1">
              <a:buFont typeface="+mj-lt"/>
              <a:buAutoNum type="arabicPeriod"/>
            </a:pPr>
            <a:r>
              <a:rPr lang="en-US" sz="2000" dirty="0"/>
              <a:t>have become more important and complex due to globalization</a:t>
            </a:r>
          </a:p>
          <a:p>
            <a:pPr marL="822960" lvl="1" indent="-457200" eaLnBrk="1" hangingPunct="1">
              <a:buFont typeface="+mj-lt"/>
              <a:buAutoNum type="arabicPeriod"/>
            </a:pPr>
            <a:r>
              <a:rPr lang="en-US" sz="2000" dirty="0"/>
              <a:t>need to be planned for in advance due to their consumption of financial and other resources</a:t>
            </a:r>
          </a:p>
        </p:txBody>
      </p:sp>
      <p:sp>
        <p:nvSpPr>
          <p:cNvPr id="13314" name="Title 1"/>
          <p:cNvSpPr>
            <a:spLocks noGrp="1"/>
          </p:cNvSpPr>
          <p:nvPr>
            <p:ph type="title"/>
          </p:nvPr>
        </p:nvSpPr>
        <p:spPr/>
        <p:txBody>
          <a:bodyPr>
            <a:normAutofit/>
          </a:bodyPr>
          <a:lstStyle/>
          <a:p>
            <a:pPr eaLnBrk="1" hangingPunct="1"/>
            <a:r>
              <a:rPr lang="en-US" dirty="0"/>
              <a:t>Capacity Decisions Are Strategic</a:t>
            </a:r>
          </a:p>
        </p:txBody>
      </p:sp>
    </p:spTree>
    <p:extLst>
      <p:ext uri="{BB962C8B-B14F-4D97-AF65-F5344CB8AC3E}">
        <p14:creationId xmlns:p14="http://schemas.microsoft.com/office/powerpoint/2010/main" val="1893433644"/>
      </p:ext>
    </p:extLst>
  </p:cSld>
  <p:clrMapOvr>
    <a:masterClrMapping/>
  </p:clrMapOvr>
  <p:transition>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How it works</a:t>
            </a:r>
            <a:endParaRPr lang="en-CA" dirty="0"/>
          </a:p>
        </p:txBody>
      </p:sp>
      <p:graphicFrame>
        <p:nvGraphicFramePr>
          <p:cNvPr id="6" name="Content Placeholder 5"/>
          <p:cNvGraphicFramePr>
            <a:graphicFrameLocks noGrp="1"/>
          </p:cNvGraphicFramePr>
          <p:nvPr>
            <p:ph idx="1"/>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3" name="Group 7"/>
          <p:cNvGrpSpPr/>
          <p:nvPr/>
        </p:nvGrpSpPr>
        <p:grpSpPr>
          <a:xfrm>
            <a:off x="4953000" y="2057400"/>
            <a:ext cx="1157287" cy="1157287"/>
            <a:chOff x="2600325" y="540067"/>
            <a:chExt cx="1157287" cy="1157287"/>
          </a:xfrm>
          <a:scene3d>
            <a:camera prst="orthographicFront"/>
            <a:lightRig rig="flat" dir="t"/>
          </a:scene3d>
        </p:grpSpPr>
        <p:sp>
          <p:nvSpPr>
            <p:cNvPr id="9" name="Oval 8"/>
            <p:cNvSpPr/>
            <p:nvPr/>
          </p:nvSpPr>
          <p:spPr>
            <a:xfrm>
              <a:off x="2600325" y="540067"/>
              <a:ext cx="1157287" cy="1157287"/>
            </a:xfrm>
            <a:prstGeom prst="ellipse">
              <a:avLst/>
            </a:prstGeom>
            <a:sp3d prstMaterial="plastic">
              <a:bevelT w="120900" h="88900"/>
              <a:bevelB w="88900" h="31750" prst="angle"/>
            </a:sp3d>
          </p:spPr>
          <p:style>
            <a:lnRef idx="0">
              <a:schemeClr val="lt2">
                <a:hueOff val="0"/>
                <a:satOff val="0"/>
                <a:lumOff val="0"/>
                <a:alphaOff val="0"/>
              </a:schemeClr>
            </a:lnRef>
            <a:fillRef idx="3">
              <a:schemeClr val="dk2">
                <a:hueOff val="0"/>
                <a:satOff val="0"/>
                <a:lumOff val="0"/>
                <a:alphaOff val="0"/>
              </a:schemeClr>
            </a:fillRef>
            <a:effectRef idx="2">
              <a:schemeClr val="dk2">
                <a:hueOff val="0"/>
                <a:satOff val="0"/>
                <a:lumOff val="0"/>
                <a:alphaOff val="0"/>
              </a:schemeClr>
            </a:effectRef>
            <a:fontRef idx="minor">
              <a:schemeClr val="lt1"/>
            </a:fontRef>
          </p:style>
        </p:sp>
        <p:sp>
          <p:nvSpPr>
            <p:cNvPr id="10" name="Oval 4"/>
            <p:cNvSpPr/>
            <p:nvPr/>
          </p:nvSpPr>
          <p:spPr>
            <a:xfrm>
              <a:off x="2769806" y="709548"/>
              <a:ext cx="818325" cy="81832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CA" sz="1600" kern="1200" dirty="0"/>
                <a:t>Product/Service</a:t>
              </a:r>
            </a:p>
          </p:txBody>
        </p:sp>
      </p:grpSp>
    </p:spTree>
    <p:extLst>
      <p:ext uri="{BB962C8B-B14F-4D97-AF65-F5344CB8AC3E}">
        <p14:creationId xmlns:p14="http://schemas.microsoft.com/office/powerpoint/2010/main" val="215553676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Content Placeholder 2"/>
          <p:cNvSpPr>
            <a:spLocks noGrp="1"/>
          </p:cNvSpPr>
          <p:nvPr>
            <p:ph idx="1"/>
          </p:nvPr>
        </p:nvSpPr>
        <p:spPr/>
        <p:txBody>
          <a:bodyPr/>
          <a:lstStyle/>
          <a:p>
            <a:pPr eaLnBrk="1" hangingPunct="1"/>
            <a:r>
              <a:rPr lang="en-US" sz="2400" dirty="0"/>
              <a:t>Measure capacity in units that do not require updating</a:t>
            </a:r>
          </a:p>
          <a:p>
            <a:pPr lvl="1" eaLnBrk="1" hangingPunct="1"/>
            <a:r>
              <a:rPr lang="en-US" sz="2000" dirty="0"/>
              <a:t>Why is measuring capacity in dollars problematic?</a:t>
            </a:r>
          </a:p>
          <a:p>
            <a:pPr eaLnBrk="1" hangingPunct="1"/>
            <a:endParaRPr lang="en-US" sz="2400" dirty="0"/>
          </a:p>
          <a:p>
            <a:pPr eaLnBrk="1" hangingPunct="1"/>
            <a:r>
              <a:rPr lang="en-US" sz="2400" dirty="0"/>
              <a:t>Two useful definitions of capacity</a:t>
            </a:r>
          </a:p>
          <a:p>
            <a:pPr lvl="1" eaLnBrk="1" hangingPunct="1"/>
            <a:endParaRPr lang="en-US" sz="2000" b="1" dirty="0"/>
          </a:p>
          <a:p>
            <a:pPr lvl="1" eaLnBrk="1" hangingPunct="1"/>
            <a:r>
              <a:rPr lang="en-US" sz="2000" b="1" dirty="0"/>
              <a:t>Design capacity</a:t>
            </a:r>
          </a:p>
          <a:p>
            <a:pPr lvl="2" eaLnBrk="1" hangingPunct="1"/>
            <a:r>
              <a:rPr lang="en-US" sz="2000" dirty="0"/>
              <a:t>The maximum output rate or service capacity an operation, process, or facility is designed for</a:t>
            </a:r>
          </a:p>
          <a:p>
            <a:pPr lvl="1" eaLnBrk="1" hangingPunct="1"/>
            <a:endParaRPr lang="en-US" sz="2000" b="1" dirty="0"/>
          </a:p>
          <a:p>
            <a:pPr lvl="1" eaLnBrk="1" hangingPunct="1"/>
            <a:r>
              <a:rPr lang="en-US" sz="2000" b="1" dirty="0"/>
              <a:t>Effective capacity</a:t>
            </a:r>
          </a:p>
          <a:p>
            <a:pPr lvl="2" eaLnBrk="1" hangingPunct="1"/>
            <a:r>
              <a:rPr lang="en-US" sz="2000" dirty="0"/>
              <a:t>Design capacity minus allowances such as personal time and maintenance</a:t>
            </a:r>
          </a:p>
        </p:txBody>
      </p:sp>
      <p:sp>
        <p:nvSpPr>
          <p:cNvPr id="12290" name="Title 1"/>
          <p:cNvSpPr>
            <a:spLocks noGrp="1"/>
          </p:cNvSpPr>
          <p:nvPr>
            <p:ph type="title"/>
          </p:nvPr>
        </p:nvSpPr>
        <p:spPr/>
        <p:txBody>
          <a:bodyPr>
            <a:normAutofit/>
          </a:bodyPr>
          <a:lstStyle/>
          <a:p>
            <a:pPr eaLnBrk="1" hangingPunct="1"/>
            <a:r>
              <a:rPr lang="en-US" dirty="0"/>
              <a:t>Defining and Measuring Capacity</a:t>
            </a:r>
          </a:p>
        </p:txBody>
      </p:sp>
    </p:spTree>
    <p:extLst>
      <p:ext uri="{BB962C8B-B14F-4D97-AF65-F5344CB8AC3E}">
        <p14:creationId xmlns:p14="http://schemas.microsoft.com/office/powerpoint/2010/main" val="3407388669"/>
      </p:ext>
    </p:extLst>
  </p:cSld>
  <p:clrMapOvr>
    <a:masterClrMapping/>
  </p:clrMapOvr>
  <p:transition>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Content Placeholder 2"/>
          <p:cNvSpPr>
            <a:spLocks noGrp="1"/>
          </p:cNvSpPr>
          <p:nvPr>
            <p:ph idx="1"/>
          </p:nvPr>
        </p:nvSpPr>
        <p:spPr>
          <a:xfrm>
            <a:off x="304800" y="1600200"/>
            <a:ext cx="8229600" cy="4572000"/>
          </a:xfrm>
        </p:spPr>
        <p:txBody>
          <a:bodyPr>
            <a:normAutofit/>
          </a:bodyPr>
          <a:lstStyle/>
          <a:p>
            <a:pPr eaLnBrk="1" hangingPunct="1"/>
            <a:r>
              <a:rPr lang="en-US" b="1" dirty="0"/>
              <a:t>Actual output</a:t>
            </a:r>
          </a:p>
          <a:p>
            <a:pPr lvl="1" eaLnBrk="1" hangingPunct="1"/>
            <a:r>
              <a:rPr lang="en-US" dirty="0"/>
              <a:t>The rate of output actually achieved</a:t>
            </a:r>
          </a:p>
          <a:p>
            <a:pPr lvl="1" eaLnBrk="1" hangingPunct="1"/>
            <a:r>
              <a:rPr lang="en-US" dirty="0"/>
              <a:t>It cannot exceed effective capacity</a:t>
            </a:r>
          </a:p>
          <a:p>
            <a:pPr eaLnBrk="1" hangingPunct="1"/>
            <a:endParaRPr lang="en-US" b="1" dirty="0"/>
          </a:p>
          <a:p>
            <a:pPr eaLnBrk="1" hangingPunct="1"/>
            <a:r>
              <a:rPr lang="en-US" b="1" dirty="0"/>
              <a:t>Efficiency</a:t>
            </a:r>
          </a:p>
          <a:p>
            <a:pPr eaLnBrk="1" hangingPunct="1"/>
            <a:endParaRPr lang="en-US" dirty="0"/>
          </a:p>
          <a:p>
            <a:pPr eaLnBrk="1" hangingPunct="1"/>
            <a:endParaRPr lang="en-US" dirty="0"/>
          </a:p>
          <a:p>
            <a:pPr eaLnBrk="1" hangingPunct="1"/>
            <a:r>
              <a:rPr lang="en-US" b="1" dirty="0"/>
              <a:t>Utilization</a:t>
            </a:r>
          </a:p>
          <a:p>
            <a:pPr eaLnBrk="1" hangingPunct="1"/>
            <a:endParaRPr lang="en-US" b="1" dirty="0"/>
          </a:p>
          <a:p>
            <a:pPr eaLnBrk="1" hangingPunct="1"/>
            <a:endParaRPr lang="en-US" b="1" dirty="0"/>
          </a:p>
          <a:p>
            <a:pPr lvl="2" algn="ctr" eaLnBrk="1" hangingPunct="1">
              <a:buFontTx/>
              <a:buNone/>
            </a:pPr>
            <a:r>
              <a:rPr lang="en-US" dirty="0"/>
              <a:t>Measured as percentages</a:t>
            </a:r>
          </a:p>
        </p:txBody>
      </p:sp>
      <p:sp>
        <p:nvSpPr>
          <p:cNvPr id="1028" name="Title 1"/>
          <p:cNvSpPr>
            <a:spLocks noGrp="1"/>
          </p:cNvSpPr>
          <p:nvPr>
            <p:ph type="title"/>
          </p:nvPr>
        </p:nvSpPr>
        <p:spPr/>
        <p:txBody>
          <a:bodyPr>
            <a:normAutofit/>
          </a:bodyPr>
          <a:lstStyle/>
          <a:p>
            <a:pPr eaLnBrk="1" hangingPunct="1"/>
            <a:r>
              <a:rPr lang="en-US" dirty="0"/>
              <a:t>Measuring System Effectiveness</a:t>
            </a:r>
          </a:p>
        </p:txBody>
      </p:sp>
      <p:graphicFrame>
        <p:nvGraphicFramePr>
          <p:cNvPr id="1026" name="Object 2"/>
          <p:cNvGraphicFramePr>
            <a:graphicFrameLocks noChangeAspect="1"/>
          </p:cNvGraphicFramePr>
          <p:nvPr>
            <p:extLst/>
          </p:nvPr>
        </p:nvGraphicFramePr>
        <p:xfrm>
          <a:off x="2667000" y="3219450"/>
          <a:ext cx="4311650" cy="942975"/>
        </p:xfrm>
        <a:graphic>
          <a:graphicData uri="http://schemas.openxmlformats.org/presentationml/2006/ole">
            <mc:AlternateContent xmlns:mc="http://schemas.openxmlformats.org/markup-compatibility/2006">
              <mc:Choice xmlns:v="urn:schemas-microsoft-com:vml" Requires="v">
                <p:oleObj spid="_x0000_s1030" name="Equation" r:id="rId4" imgW="1917360" imgH="419040" progId="Equation.3">
                  <p:embed/>
                </p:oleObj>
              </mc:Choice>
              <mc:Fallback>
                <p:oleObj name="Equation" r:id="rId4" imgW="1917360" imgH="419040" progId="Equation.3">
                  <p:embed/>
                  <p:pic>
                    <p:nvPicPr>
                      <p:cNvPr id="1026"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7000" y="3219450"/>
                        <a:ext cx="4311650" cy="942975"/>
                      </a:xfrm>
                      <a:prstGeom prst="rect">
                        <a:avLst/>
                      </a:prstGeom>
                      <a:solidFill>
                        <a:schemeClr val="bg2">
                          <a:lumMod val="75000"/>
                        </a:schemeClr>
                      </a:solidFill>
                    </p:spPr>
                  </p:pic>
                </p:oleObj>
              </mc:Fallback>
            </mc:AlternateContent>
          </a:graphicData>
        </a:graphic>
      </p:graphicFrame>
      <p:graphicFrame>
        <p:nvGraphicFramePr>
          <p:cNvPr id="1027" name="Object 3"/>
          <p:cNvGraphicFramePr>
            <a:graphicFrameLocks noChangeAspect="1"/>
          </p:cNvGraphicFramePr>
          <p:nvPr>
            <p:extLst/>
          </p:nvPr>
        </p:nvGraphicFramePr>
        <p:xfrm>
          <a:off x="2667000" y="4695825"/>
          <a:ext cx="4311650" cy="942975"/>
        </p:xfrm>
        <a:graphic>
          <a:graphicData uri="http://schemas.openxmlformats.org/presentationml/2006/ole">
            <mc:AlternateContent xmlns:mc="http://schemas.openxmlformats.org/markup-compatibility/2006">
              <mc:Choice xmlns:v="urn:schemas-microsoft-com:vml" Requires="v">
                <p:oleObj spid="_x0000_s1031" name="Equation" r:id="rId6" imgW="1815840" imgH="419040" progId="Equation.3">
                  <p:embed/>
                </p:oleObj>
              </mc:Choice>
              <mc:Fallback>
                <p:oleObj name="Equation" r:id="rId6" imgW="1815840" imgH="419040" progId="Equation.3">
                  <p:embed/>
                  <p:pic>
                    <p:nvPicPr>
                      <p:cNvPr id="1027"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67000" y="4695825"/>
                        <a:ext cx="4311650" cy="942975"/>
                      </a:xfrm>
                      <a:prstGeom prst="rect">
                        <a:avLst/>
                      </a:prstGeom>
                      <a:solidFill>
                        <a:schemeClr val="bg2">
                          <a:lumMod val="75000"/>
                        </a:schemeClr>
                      </a:solidFill>
                    </p:spPr>
                  </p:pic>
                </p:oleObj>
              </mc:Fallback>
            </mc:AlternateContent>
          </a:graphicData>
        </a:graphic>
      </p:graphicFrame>
    </p:spTree>
    <p:extLst>
      <p:ext uri="{BB962C8B-B14F-4D97-AF65-F5344CB8AC3E}">
        <p14:creationId xmlns:p14="http://schemas.microsoft.com/office/powerpoint/2010/main" val="1544035424"/>
      </p:ext>
    </p:extLst>
  </p:cSld>
  <p:clrMapOvr>
    <a:masterClrMapping/>
  </p:clrMapOvr>
  <p:transition>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4" name="Content Placeholder 2"/>
          <p:cNvSpPr>
            <a:spLocks noGrp="1"/>
          </p:cNvSpPr>
          <p:nvPr>
            <p:ph idx="1"/>
          </p:nvPr>
        </p:nvSpPr>
        <p:spPr/>
        <p:txBody>
          <a:bodyPr/>
          <a:lstStyle/>
          <a:p>
            <a:pPr eaLnBrk="1" hangingPunct="1"/>
            <a:r>
              <a:rPr lang="en-US" dirty="0"/>
              <a:t>Design Capacity = 50 trucks per day</a:t>
            </a:r>
          </a:p>
          <a:p>
            <a:pPr eaLnBrk="1" hangingPunct="1"/>
            <a:r>
              <a:rPr lang="en-US" dirty="0"/>
              <a:t>Effective Capacity = 40 trucks per day</a:t>
            </a:r>
          </a:p>
          <a:p>
            <a:pPr eaLnBrk="1" hangingPunct="1"/>
            <a:r>
              <a:rPr lang="en-US" dirty="0"/>
              <a:t>Actual Output = 36 trucks per day</a:t>
            </a:r>
          </a:p>
        </p:txBody>
      </p:sp>
      <p:sp>
        <p:nvSpPr>
          <p:cNvPr id="2053" name="Title 1"/>
          <p:cNvSpPr>
            <a:spLocks noGrp="1"/>
          </p:cNvSpPr>
          <p:nvPr>
            <p:ph type="title"/>
          </p:nvPr>
        </p:nvSpPr>
        <p:spPr/>
        <p:txBody>
          <a:bodyPr>
            <a:normAutofit/>
          </a:bodyPr>
          <a:lstStyle/>
          <a:p>
            <a:pPr eaLnBrk="1" hangingPunct="1"/>
            <a:r>
              <a:rPr lang="en-US" dirty="0"/>
              <a:t>Example – Efficiency and Utilization</a:t>
            </a:r>
          </a:p>
        </p:txBody>
      </p:sp>
      <p:graphicFrame>
        <p:nvGraphicFramePr>
          <p:cNvPr id="2050" name="Object 2"/>
          <p:cNvGraphicFramePr>
            <a:graphicFrameLocks noChangeAspect="1"/>
          </p:cNvGraphicFramePr>
          <p:nvPr>
            <p:extLst/>
          </p:nvPr>
        </p:nvGraphicFramePr>
        <p:xfrm>
          <a:off x="990600" y="3429000"/>
          <a:ext cx="6024562" cy="942975"/>
        </p:xfrm>
        <a:graphic>
          <a:graphicData uri="http://schemas.openxmlformats.org/presentationml/2006/ole">
            <mc:AlternateContent xmlns:mc="http://schemas.openxmlformats.org/markup-compatibility/2006">
              <mc:Choice xmlns:v="urn:schemas-microsoft-com:vml" Requires="v">
                <p:oleObj spid="_x0000_s2054" name="Equation" r:id="rId4" imgW="2679480" imgH="419040" progId="Equation.3">
                  <p:embed/>
                </p:oleObj>
              </mc:Choice>
              <mc:Fallback>
                <p:oleObj name="Equation" r:id="rId4" imgW="2679480" imgH="419040" progId="Equation.3">
                  <p:embed/>
                  <p:pic>
                    <p:nvPicPr>
                      <p:cNvPr id="205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90600" y="3429000"/>
                        <a:ext cx="6024562" cy="942975"/>
                      </a:xfrm>
                      <a:prstGeom prst="rect">
                        <a:avLst/>
                      </a:prstGeom>
                      <a:solidFill>
                        <a:schemeClr val="bg2">
                          <a:lumMod val="75000"/>
                        </a:schemeClr>
                      </a:solidFill>
                    </p:spPr>
                  </p:pic>
                </p:oleObj>
              </mc:Fallback>
            </mc:AlternateContent>
          </a:graphicData>
        </a:graphic>
      </p:graphicFrame>
      <p:graphicFrame>
        <p:nvGraphicFramePr>
          <p:cNvPr id="2051" name="Object 3"/>
          <p:cNvGraphicFramePr>
            <a:graphicFrameLocks noChangeAspect="1"/>
          </p:cNvGraphicFramePr>
          <p:nvPr>
            <p:extLst/>
          </p:nvPr>
        </p:nvGraphicFramePr>
        <p:xfrm>
          <a:off x="990600" y="4800600"/>
          <a:ext cx="6024562" cy="942975"/>
        </p:xfrm>
        <a:graphic>
          <a:graphicData uri="http://schemas.openxmlformats.org/presentationml/2006/ole">
            <mc:AlternateContent xmlns:mc="http://schemas.openxmlformats.org/markup-compatibility/2006">
              <mc:Choice xmlns:v="urn:schemas-microsoft-com:vml" Requires="v">
                <p:oleObj spid="_x0000_s2055" name="Equation" r:id="rId6" imgW="2577960" imgH="419040" progId="Equation.3">
                  <p:embed/>
                </p:oleObj>
              </mc:Choice>
              <mc:Fallback>
                <p:oleObj name="Equation" r:id="rId6" imgW="2577960" imgH="419040" progId="Equation.3">
                  <p:embed/>
                  <p:pic>
                    <p:nvPicPr>
                      <p:cNvPr id="2051"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0600" y="4800600"/>
                        <a:ext cx="6024562" cy="942975"/>
                      </a:xfrm>
                      <a:prstGeom prst="rect">
                        <a:avLst/>
                      </a:prstGeom>
                      <a:solidFill>
                        <a:schemeClr val="bg2">
                          <a:lumMod val="75000"/>
                        </a:schemeClr>
                      </a:solidFill>
                    </p:spPr>
                  </p:pic>
                </p:oleObj>
              </mc:Fallback>
            </mc:AlternateContent>
          </a:graphicData>
        </a:graphic>
      </p:graphicFrame>
    </p:spTree>
    <p:extLst>
      <p:ext uri="{BB962C8B-B14F-4D97-AF65-F5344CB8AC3E}">
        <p14:creationId xmlns:p14="http://schemas.microsoft.com/office/powerpoint/2010/main" val="3635512686"/>
      </p:ext>
    </p:extLst>
  </p:cSld>
  <p:clrMapOvr>
    <a:masterClrMapping/>
  </p:clrMapOvr>
  <p:transition>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p:txBody>
          <a:bodyPr/>
          <a:lstStyle/>
          <a:p>
            <a:pPr eaLnBrk="1" hangingPunct="1"/>
            <a:r>
              <a:rPr lang="en-US" b="0" dirty="0"/>
              <a:t>Facilities</a:t>
            </a:r>
          </a:p>
          <a:p>
            <a:pPr eaLnBrk="1" hangingPunct="1"/>
            <a:r>
              <a:rPr lang="en-US" b="0" dirty="0"/>
              <a:t>Product and service factors</a:t>
            </a:r>
          </a:p>
          <a:p>
            <a:pPr eaLnBrk="1" hangingPunct="1"/>
            <a:r>
              <a:rPr lang="en-US" b="0" dirty="0"/>
              <a:t>Process factors</a:t>
            </a:r>
          </a:p>
          <a:p>
            <a:pPr eaLnBrk="1" hangingPunct="1"/>
            <a:r>
              <a:rPr lang="en-US" b="0" dirty="0"/>
              <a:t>Human factors</a:t>
            </a:r>
          </a:p>
          <a:p>
            <a:pPr eaLnBrk="1" hangingPunct="1"/>
            <a:r>
              <a:rPr lang="en-US" b="0" dirty="0"/>
              <a:t>Policy factors</a:t>
            </a:r>
          </a:p>
          <a:p>
            <a:pPr eaLnBrk="1" hangingPunct="1"/>
            <a:r>
              <a:rPr lang="en-US" b="0" dirty="0"/>
              <a:t>Operational factors</a:t>
            </a:r>
          </a:p>
          <a:p>
            <a:pPr eaLnBrk="1" hangingPunct="1"/>
            <a:r>
              <a:rPr lang="en-US" b="0" dirty="0"/>
              <a:t>Supply chain factors</a:t>
            </a:r>
          </a:p>
          <a:p>
            <a:pPr eaLnBrk="1" hangingPunct="1"/>
            <a:r>
              <a:rPr lang="en-US" b="0" dirty="0"/>
              <a:t>External factors</a:t>
            </a:r>
          </a:p>
        </p:txBody>
      </p:sp>
      <p:sp>
        <p:nvSpPr>
          <p:cNvPr id="15362" name="Title 1"/>
          <p:cNvSpPr>
            <a:spLocks noGrp="1"/>
          </p:cNvSpPr>
          <p:nvPr>
            <p:ph type="title"/>
          </p:nvPr>
        </p:nvSpPr>
        <p:spPr/>
        <p:txBody>
          <a:bodyPr>
            <a:normAutofit/>
          </a:bodyPr>
          <a:lstStyle/>
          <a:p>
            <a:pPr eaLnBrk="1" hangingPunct="1"/>
            <a:r>
              <a:rPr lang="en-US" dirty="0"/>
              <a:t>Determinants of Effective Capacity</a:t>
            </a:r>
          </a:p>
        </p:txBody>
      </p:sp>
    </p:spTree>
    <p:extLst>
      <p:ext uri="{BB962C8B-B14F-4D97-AF65-F5344CB8AC3E}">
        <p14:creationId xmlns:p14="http://schemas.microsoft.com/office/powerpoint/2010/main" val="3297886734"/>
      </p:ext>
    </p:extLst>
  </p:cSld>
  <p:clrMapOvr>
    <a:masterClrMapping/>
  </p:clrMapOvr>
  <p:transition>
    <p:fade thruBlk="1"/>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Economies of Scale</a:t>
            </a:r>
          </a:p>
        </p:txBody>
      </p:sp>
      <p:sp>
        <p:nvSpPr>
          <p:cNvPr id="400387" name="Rectangle 3"/>
          <p:cNvSpPr>
            <a:spLocks noGrp="1" noChangeArrowheads="1"/>
          </p:cNvSpPr>
          <p:nvPr>
            <p:ph idx="1"/>
          </p:nvPr>
        </p:nvSpPr>
        <p:spPr/>
        <p:txBody>
          <a:bodyPr/>
          <a:lstStyle/>
          <a:p>
            <a:r>
              <a:rPr lang="en-US"/>
              <a:t>Costs less per unit to produce more</a:t>
            </a:r>
          </a:p>
          <a:p>
            <a:pPr lvl="1"/>
            <a:endParaRPr lang="en-US"/>
          </a:p>
          <a:p>
            <a:pPr lvl="1"/>
            <a:r>
              <a:rPr lang="en-US"/>
              <a:t>Fixed costs can be spread over a larger number of units</a:t>
            </a:r>
          </a:p>
          <a:p>
            <a:pPr lvl="1"/>
            <a:endParaRPr lang="en-US"/>
          </a:p>
          <a:p>
            <a:pPr lvl="1"/>
            <a:r>
              <a:rPr lang="en-US"/>
              <a:t>Production or operating costs do not increase linearly with output levels</a:t>
            </a:r>
          </a:p>
          <a:p>
            <a:pPr lvl="1"/>
            <a:endParaRPr lang="en-US"/>
          </a:p>
          <a:p>
            <a:pPr lvl="1"/>
            <a:r>
              <a:rPr lang="en-US"/>
              <a:t>Quantity discounts are available for material purchases</a:t>
            </a:r>
          </a:p>
          <a:p>
            <a:pPr lvl="1"/>
            <a:endParaRPr lang="en-US"/>
          </a:p>
          <a:p>
            <a:pPr lvl="1"/>
            <a:r>
              <a:rPr lang="en-US"/>
              <a:t>Operating efficiency increases as workers gain experience</a:t>
            </a:r>
            <a:endParaRPr lang="en-US" dirty="0"/>
          </a:p>
        </p:txBody>
      </p:sp>
    </p:spTree>
    <p:extLst>
      <p:ext uri="{BB962C8B-B14F-4D97-AF65-F5344CB8AC3E}">
        <p14:creationId xmlns:p14="http://schemas.microsoft.com/office/powerpoint/2010/main" val="39904846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7" name="Rectangle 5"/>
          <p:cNvSpPr>
            <a:spLocks noGrp="1" noChangeArrowheads="1"/>
          </p:cNvSpPr>
          <p:nvPr>
            <p:ph type="title"/>
          </p:nvPr>
        </p:nvSpPr>
        <p:spPr/>
        <p:txBody>
          <a:bodyPr/>
          <a:lstStyle/>
          <a:p>
            <a:r>
              <a:rPr lang="en-US"/>
              <a:t>Best Operating Level for a Hotel</a:t>
            </a:r>
          </a:p>
        </p:txBody>
      </p:sp>
      <p:pic>
        <p:nvPicPr>
          <p:cNvPr id="2050" name="Picture 2"/>
          <p:cNvPicPr>
            <a:picLocks noGrp="1" noChangeAspect="1" noChangeArrowheads="1"/>
          </p:cNvPicPr>
          <p:nvPr>
            <p:ph idx="1"/>
          </p:nvPr>
        </p:nvPicPr>
        <p:blipFill>
          <a:blip r:embed="rId3" cstate="print"/>
          <a:stretch>
            <a:fillRect/>
          </a:stretch>
        </p:blipFill>
        <p:spPr>
          <a:xfrm>
            <a:off x="848424" y="1825625"/>
            <a:ext cx="7447151" cy="4351338"/>
          </a:xfrm>
        </p:spPr>
      </p:pic>
      <p:sp>
        <p:nvSpPr>
          <p:cNvPr id="8" name="Oval 7"/>
          <p:cNvSpPr/>
          <p:nvPr/>
        </p:nvSpPr>
        <p:spPr bwMode="auto">
          <a:xfrm>
            <a:off x="4191000" y="3352800"/>
            <a:ext cx="914400" cy="2133600"/>
          </a:xfrm>
          <a:prstGeom prst="ellipse">
            <a:avLst/>
          </a:prstGeom>
          <a:noFill/>
          <a:ln w="38100" cap="flat" cmpd="sng" algn="ctr">
            <a:solidFill>
              <a:srgbClr val="FF0000"/>
            </a:solidFill>
            <a:prstDash val="solid"/>
            <a:miter lim="800000"/>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CA" sz="1800" b="0" i="0" u="none" strike="noStrike" cap="none" normalizeH="0" baseline="0">
              <a:ln>
                <a:noFill/>
              </a:ln>
              <a:solidFill>
                <a:schemeClr val="tx1"/>
              </a:solidFill>
              <a:effectLst/>
              <a:latin typeface="Tahoma" pitchFamily="34" charset="0"/>
              <a:cs typeface="Arial" charset="0"/>
            </a:endParaRPr>
          </a:p>
        </p:txBody>
      </p:sp>
    </p:spTree>
    <p:extLst>
      <p:ext uri="{BB962C8B-B14F-4D97-AF65-F5344CB8AC3E}">
        <p14:creationId xmlns:p14="http://schemas.microsoft.com/office/powerpoint/2010/main" val="1921630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a:bodyPr>
          <a:lstStyle/>
          <a:p>
            <a:pPr eaLnBrk="1" hangingPunct="1"/>
            <a:r>
              <a:rPr lang="en-US" dirty="0"/>
              <a:t>Optimal Operating Level</a:t>
            </a:r>
          </a:p>
        </p:txBody>
      </p:sp>
      <p:grpSp>
        <p:nvGrpSpPr>
          <p:cNvPr id="2" name="Group 15"/>
          <p:cNvGrpSpPr/>
          <p:nvPr/>
        </p:nvGrpSpPr>
        <p:grpSpPr>
          <a:xfrm>
            <a:off x="381000" y="1636712"/>
            <a:ext cx="6985611" cy="4190439"/>
            <a:chOff x="1066800" y="1636712"/>
            <a:chExt cx="6985611" cy="4190439"/>
          </a:xfrm>
          <a:effectLst>
            <a:outerShdw blurRad="50800" dist="38100" dir="18900000" algn="bl" rotWithShape="0">
              <a:prstClr val="black">
                <a:alpha val="40000"/>
              </a:prstClr>
            </a:outerShdw>
          </a:effectLst>
        </p:grpSpPr>
        <p:sp>
          <p:nvSpPr>
            <p:cNvPr id="5" name="Rectangle 1027"/>
            <p:cNvSpPr>
              <a:spLocks noChangeArrowheads="1"/>
            </p:cNvSpPr>
            <p:nvPr/>
          </p:nvSpPr>
          <p:spPr bwMode="auto">
            <a:xfrm>
              <a:off x="2300288" y="1636712"/>
              <a:ext cx="5016500" cy="3778250"/>
            </a:xfrm>
            <a:prstGeom prst="rect">
              <a:avLst/>
            </a:prstGeom>
            <a:solidFill>
              <a:schemeClr val="bg1">
                <a:lumMod val="60000"/>
                <a:lumOff val="40000"/>
              </a:schemeClr>
            </a:solidFill>
            <a:ln w="12700">
              <a:noFill/>
              <a:miter lim="800000"/>
              <a:headEnd/>
              <a:tailEnd/>
            </a:ln>
          </p:spPr>
          <p:txBody>
            <a:bodyPr wrap="none" anchor="ctr"/>
            <a:lstStyle/>
            <a:p>
              <a:pPr>
                <a:defRPr/>
              </a:pPr>
              <a:endParaRPr lang="en-US" dirty="0"/>
            </a:p>
          </p:txBody>
        </p:sp>
        <p:sp>
          <p:nvSpPr>
            <p:cNvPr id="6" name="Arc 1028"/>
            <p:cNvSpPr>
              <a:spLocks/>
            </p:cNvSpPr>
            <p:nvPr/>
          </p:nvSpPr>
          <p:spPr bwMode="auto">
            <a:xfrm rot="10800000">
              <a:off x="2979738" y="2522537"/>
              <a:ext cx="2044700" cy="1901825"/>
            </a:xfrm>
            <a:custGeom>
              <a:avLst/>
              <a:gdLst>
                <a:gd name="T0" fmla="*/ 1 w 21600"/>
                <a:gd name="T1" fmla="*/ 0 h 21600"/>
                <a:gd name="T2" fmla="*/ 1288 w 21600"/>
                <a:gd name="T3" fmla="*/ 1198 h 21600"/>
                <a:gd name="T4" fmla="*/ 0 w 21600"/>
                <a:gd name="T5" fmla="*/ 119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6" y="0"/>
                  </a:moveTo>
                  <a:cubicBezTo>
                    <a:pt x="11939" y="9"/>
                    <a:pt x="21600" y="9677"/>
                    <a:pt x="21600" y="21600"/>
                  </a:cubicBezTo>
                </a:path>
                <a:path w="21600" h="21600" stroke="0" extrusionOk="0">
                  <a:moveTo>
                    <a:pt x="16" y="0"/>
                  </a:moveTo>
                  <a:cubicBezTo>
                    <a:pt x="11939" y="9"/>
                    <a:pt x="21600" y="9677"/>
                    <a:pt x="21600" y="21600"/>
                  </a:cubicBezTo>
                  <a:lnTo>
                    <a:pt x="0" y="21600"/>
                  </a:lnTo>
                  <a:close/>
                </a:path>
              </a:pathLst>
            </a:custGeom>
            <a:noFill/>
            <a:ln w="12700" cap="rnd">
              <a:solidFill>
                <a:schemeClr val="tx1"/>
              </a:solidFill>
              <a:round/>
              <a:headEnd/>
              <a:tailEnd/>
            </a:ln>
          </p:spPr>
          <p:txBody>
            <a:bodyPr wrap="none" anchor="ctr"/>
            <a:lstStyle/>
            <a:p>
              <a:pPr>
                <a:defRPr/>
              </a:pPr>
              <a:endParaRPr lang="en-US" dirty="0"/>
            </a:p>
          </p:txBody>
        </p:sp>
        <p:sp>
          <p:nvSpPr>
            <p:cNvPr id="7" name="Arc 1029"/>
            <p:cNvSpPr>
              <a:spLocks/>
            </p:cNvSpPr>
            <p:nvPr/>
          </p:nvSpPr>
          <p:spPr bwMode="auto">
            <a:xfrm>
              <a:off x="5029199" y="4038600"/>
              <a:ext cx="1905001" cy="381000"/>
            </a:xfrm>
            <a:custGeom>
              <a:avLst/>
              <a:gdLst>
                <a:gd name="T0" fmla="*/ 1036 w 21600"/>
                <a:gd name="T1" fmla="*/ 0 h 21600"/>
                <a:gd name="T2" fmla="*/ 0 w 21600"/>
                <a:gd name="T3" fmla="*/ 208 h 21600"/>
                <a:gd name="T4" fmla="*/ 0 w 21600"/>
                <a:gd name="T5" fmla="*/ 0 h 21600"/>
                <a:gd name="T6" fmla="*/ 0 60000 65536"/>
                <a:gd name="T7" fmla="*/ 0 60000 65536"/>
                <a:gd name="T8" fmla="*/ 0 60000 65536"/>
                <a:gd name="T9" fmla="*/ 0 w 21600"/>
                <a:gd name="T10" fmla="*/ 0 h 21600"/>
                <a:gd name="T11" fmla="*/ 21600 w 21600"/>
                <a:gd name="T12" fmla="*/ 21600 h 21600"/>
                <a:gd name="connsiteX0" fmla="*/ 21600 w 21600"/>
                <a:gd name="connsiteY0" fmla="*/ 0 h 21600"/>
                <a:gd name="connsiteX1" fmla="*/ 0 w 21600"/>
                <a:gd name="connsiteY1" fmla="*/ 21600 h 21600"/>
                <a:gd name="connsiteX0" fmla="*/ 21600 w 21600"/>
                <a:gd name="connsiteY0" fmla="*/ 0 h 21600"/>
                <a:gd name="connsiteX1" fmla="*/ 0 w 21600"/>
                <a:gd name="connsiteY1" fmla="*/ 21600 h 21600"/>
                <a:gd name="connsiteX2" fmla="*/ 0 w 21600"/>
                <a:gd name="connsiteY2" fmla="*/ 0 h 21600"/>
                <a:gd name="connsiteX3" fmla="*/ 49 w 21600"/>
                <a:gd name="connsiteY3" fmla="*/ 369 h 21600"/>
                <a:gd name="connsiteX4" fmla="*/ 21600 w 21600"/>
                <a:gd name="connsiteY4" fmla="*/ 0 h 21600"/>
                <a:gd name="connsiteX0" fmla="*/ 21600 w 23564"/>
                <a:gd name="connsiteY0" fmla="*/ 0 h 21600"/>
                <a:gd name="connsiteX1" fmla="*/ 0 w 23564"/>
                <a:gd name="connsiteY1" fmla="*/ 21600 h 21600"/>
                <a:gd name="connsiteX0" fmla="*/ 23564 w 23564"/>
                <a:gd name="connsiteY0" fmla="*/ 0 h 21600"/>
                <a:gd name="connsiteX1" fmla="*/ 0 w 23564"/>
                <a:gd name="connsiteY1" fmla="*/ 21600 h 21600"/>
                <a:gd name="connsiteX2" fmla="*/ 0 w 23564"/>
                <a:gd name="connsiteY2" fmla="*/ 0 h 21600"/>
                <a:gd name="connsiteX3" fmla="*/ 49 w 23564"/>
                <a:gd name="connsiteY3" fmla="*/ 369 h 21600"/>
                <a:gd name="connsiteX4" fmla="*/ 23564 w 23564"/>
                <a:gd name="connsiteY4" fmla="*/ 0 h 21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64" h="21600" fill="none" extrusionOk="0">
                  <a:moveTo>
                    <a:pt x="21600" y="0"/>
                  </a:moveTo>
                  <a:cubicBezTo>
                    <a:pt x="21600" y="11929"/>
                    <a:pt x="11929" y="21599"/>
                    <a:pt x="0" y="21600"/>
                  </a:cubicBezTo>
                </a:path>
                <a:path w="23564" h="21600" stroke="0" extrusionOk="0">
                  <a:moveTo>
                    <a:pt x="23564" y="0"/>
                  </a:moveTo>
                  <a:cubicBezTo>
                    <a:pt x="23564" y="11929"/>
                    <a:pt x="11929" y="21599"/>
                    <a:pt x="0" y="21600"/>
                  </a:cubicBezTo>
                  <a:lnTo>
                    <a:pt x="0" y="0"/>
                  </a:lnTo>
                  <a:cubicBezTo>
                    <a:pt x="16" y="123"/>
                    <a:pt x="33" y="246"/>
                    <a:pt x="49" y="369"/>
                  </a:cubicBezTo>
                  <a:lnTo>
                    <a:pt x="23564" y="0"/>
                  </a:lnTo>
                  <a:close/>
                </a:path>
              </a:pathLst>
            </a:custGeom>
            <a:noFill/>
            <a:ln w="12700" cap="rnd">
              <a:solidFill>
                <a:schemeClr val="tx1"/>
              </a:solidFill>
              <a:round/>
              <a:headEnd/>
              <a:tailEnd/>
            </a:ln>
          </p:spPr>
          <p:txBody>
            <a:bodyPr wrap="none" anchor="ctr"/>
            <a:lstStyle/>
            <a:p>
              <a:pPr>
                <a:defRPr/>
              </a:pPr>
              <a:endParaRPr lang="en-US" dirty="0"/>
            </a:p>
          </p:txBody>
        </p:sp>
        <p:sp>
          <p:nvSpPr>
            <p:cNvPr id="8" name="Line 1030"/>
            <p:cNvSpPr>
              <a:spLocks noChangeShapeType="1"/>
            </p:cNvSpPr>
            <p:nvPr/>
          </p:nvSpPr>
          <p:spPr bwMode="auto">
            <a:xfrm>
              <a:off x="2365375" y="4449762"/>
              <a:ext cx="2516188" cy="0"/>
            </a:xfrm>
            <a:prstGeom prst="line">
              <a:avLst/>
            </a:prstGeom>
            <a:noFill/>
            <a:ln w="12700">
              <a:solidFill>
                <a:schemeClr val="tx1"/>
              </a:solidFill>
              <a:prstDash val="lgDash"/>
              <a:round/>
              <a:headEnd/>
              <a:tailEnd/>
            </a:ln>
          </p:spPr>
          <p:txBody>
            <a:bodyPr wrap="none" anchor="ctr"/>
            <a:lstStyle/>
            <a:p>
              <a:pPr>
                <a:defRPr/>
              </a:pPr>
              <a:endParaRPr lang="en-US" dirty="0"/>
            </a:p>
          </p:txBody>
        </p:sp>
        <p:sp>
          <p:nvSpPr>
            <p:cNvPr id="9" name="Line 1031"/>
            <p:cNvSpPr>
              <a:spLocks noChangeShapeType="1"/>
            </p:cNvSpPr>
            <p:nvPr/>
          </p:nvSpPr>
          <p:spPr bwMode="auto">
            <a:xfrm>
              <a:off x="4837113" y="4464050"/>
              <a:ext cx="0" cy="973137"/>
            </a:xfrm>
            <a:prstGeom prst="line">
              <a:avLst/>
            </a:prstGeom>
            <a:noFill/>
            <a:ln w="12700">
              <a:solidFill>
                <a:schemeClr val="tx1"/>
              </a:solidFill>
              <a:prstDash val="lgDash"/>
              <a:round/>
              <a:headEnd/>
              <a:tailEnd/>
            </a:ln>
          </p:spPr>
          <p:txBody>
            <a:bodyPr wrap="none" anchor="ctr"/>
            <a:lstStyle/>
            <a:p>
              <a:pPr>
                <a:defRPr/>
              </a:pPr>
              <a:endParaRPr lang="en-US" dirty="0"/>
            </a:p>
          </p:txBody>
        </p:sp>
        <p:sp>
          <p:nvSpPr>
            <p:cNvPr id="10" name="Rectangle 1032"/>
            <p:cNvSpPr>
              <a:spLocks noChangeArrowheads="1"/>
            </p:cNvSpPr>
            <p:nvPr/>
          </p:nvSpPr>
          <p:spPr bwMode="auto">
            <a:xfrm>
              <a:off x="1066800" y="4348162"/>
              <a:ext cx="1014702" cy="582211"/>
            </a:xfrm>
            <a:prstGeom prst="rect">
              <a:avLst/>
            </a:prstGeom>
            <a:noFill/>
            <a:ln w="12700">
              <a:noFill/>
              <a:miter lim="800000"/>
              <a:headEnd/>
              <a:tailEnd/>
            </a:ln>
          </p:spPr>
          <p:txBody>
            <a:bodyPr wrap="none" lIns="90488" tIns="44450" rIns="90488" bIns="44450">
              <a:spAutoFit/>
            </a:bodyPr>
            <a:lstStyle/>
            <a:p>
              <a:pPr eaLnBrk="0" hangingPunct="0">
                <a:defRPr/>
              </a:pPr>
              <a:r>
                <a:rPr lang="en-US" sz="1600" dirty="0">
                  <a:solidFill>
                    <a:schemeClr val="accent4">
                      <a:lumMod val="25000"/>
                    </a:schemeClr>
                  </a:solidFill>
                </a:rPr>
                <a:t>Minimum</a:t>
              </a:r>
            </a:p>
            <a:p>
              <a:pPr eaLnBrk="0" hangingPunct="0">
                <a:defRPr/>
              </a:pPr>
              <a:r>
                <a:rPr lang="en-US" sz="1600" dirty="0">
                  <a:solidFill>
                    <a:schemeClr val="accent4">
                      <a:lumMod val="25000"/>
                    </a:schemeClr>
                  </a:solidFill>
                </a:rPr>
                <a:t>cost</a:t>
              </a:r>
            </a:p>
          </p:txBody>
        </p:sp>
        <p:sp>
          <p:nvSpPr>
            <p:cNvPr id="11" name="Rectangle 1033"/>
            <p:cNvSpPr>
              <a:spLocks noChangeArrowheads="1"/>
            </p:cNvSpPr>
            <p:nvPr/>
          </p:nvSpPr>
          <p:spPr bwMode="auto">
            <a:xfrm rot="16200000">
              <a:off x="984577" y="2668867"/>
              <a:ext cx="2118658" cy="335989"/>
            </a:xfrm>
            <a:prstGeom prst="rect">
              <a:avLst/>
            </a:prstGeom>
            <a:noFill/>
            <a:ln w="12700">
              <a:noFill/>
              <a:miter lim="800000"/>
              <a:headEnd/>
              <a:tailEnd/>
            </a:ln>
          </p:spPr>
          <p:txBody>
            <a:bodyPr wrap="none" lIns="90488" tIns="44450" rIns="90488" bIns="44450">
              <a:spAutoFit/>
            </a:bodyPr>
            <a:lstStyle/>
            <a:p>
              <a:pPr eaLnBrk="0" hangingPunct="0">
                <a:defRPr/>
              </a:pPr>
              <a:r>
                <a:rPr lang="en-US" sz="1600" dirty="0">
                  <a:solidFill>
                    <a:schemeClr val="accent4">
                      <a:lumMod val="25000"/>
                    </a:schemeClr>
                  </a:solidFill>
                </a:rPr>
                <a:t>Average cost per unit</a:t>
              </a:r>
            </a:p>
          </p:txBody>
        </p:sp>
        <p:sp>
          <p:nvSpPr>
            <p:cNvPr id="13" name="Rectangle 1035"/>
            <p:cNvSpPr>
              <a:spLocks noChangeArrowheads="1"/>
            </p:cNvSpPr>
            <p:nvPr/>
          </p:nvSpPr>
          <p:spPr bwMode="auto">
            <a:xfrm>
              <a:off x="6579250" y="5491162"/>
              <a:ext cx="1473161" cy="335989"/>
            </a:xfrm>
            <a:prstGeom prst="rect">
              <a:avLst/>
            </a:prstGeom>
            <a:noFill/>
            <a:ln w="12700">
              <a:noFill/>
              <a:miter lim="800000"/>
              <a:headEnd/>
              <a:tailEnd/>
            </a:ln>
          </p:spPr>
          <p:txBody>
            <a:bodyPr wrap="none" lIns="90488" tIns="44450" rIns="90488" bIns="44450">
              <a:spAutoFit/>
            </a:bodyPr>
            <a:lstStyle/>
            <a:p>
              <a:pPr eaLnBrk="0" hangingPunct="0">
                <a:defRPr/>
              </a:pPr>
              <a:r>
                <a:rPr lang="en-US" sz="1600" dirty="0">
                  <a:solidFill>
                    <a:schemeClr val="accent4">
                      <a:lumMod val="25000"/>
                    </a:schemeClr>
                  </a:solidFill>
                </a:rPr>
                <a:t>Rate of output</a:t>
              </a:r>
            </a:p>
          </p:txBody>
        </p:sp>
      </p:grpSp>
      <p:sp>
        <p:nvSpPr>
          <p:cNvPr id="15" name="Rectangle 1035"/>
          <p:cNvSpPr>
            <a:spLocks noChangeArrowheads="1"/>
          </p:cNvSpPr>
          <p:nvPr/>
        </p:nvSpPr>
        <p:spPr bwMode="auto">
          <a:xfrm>
            <a:off x="3698875" y="5410200"/>
            <a:ext cx="949325" cy="828675"/>
          </a:xfrm>
          <a:prstGeom prst="rect">
            <a:avLst/>
          </a:prstGeom>
          <a:noFill/>
          <a:ln w="12700">
            <a:noFill/>
            <a:miter lim="800000"/>
            <a:headEnd/>
            <a:tailEnd/>
          </a:ln>
        </p:spPr>
        <p:txBody>
          <a:bodyPr wrap="none" lIns="90488" tIns="44450" rIns="90488" bIns="44450">
            <a:spAutoFit/>
          </a:bodyPr>
          <a:lstStyle/>
          <a:p>
            <a:pPr eaLnBrk="0" hangingPunct="0">
              <a:defRPr/>
            </a:pPr>
            <a:r>
              <a:rPr lang="en-US" sz="1600" b="1" dirty="0">
                <a:solidFill>
                  <a:schemeClr val="accent4">
                    <a:lumMod val="25000"/>
                  </a:schemeClr>
                </a:solidFill>
              </a:rPr>
              <a:t>Optimal</a:t>
            </a:r>
          </a:p>
          <a:p>
            <a:pPr eaLnBrk="0" hangingPunct="0">
              <a:defRPr/>
            </a:pPr>
            <a:r>
              <a:rPr lang="en-US" sz="1600" b="1" dirty="0">
                <a:solidFill>
                  <a:schemeClr val="accent4">
                    <a:lumMod val="25000"/>
                  </a:schemeClr>
                </a:solidFill>
              </a:rPr>
              <a:t>Output</a:t>
            </a:r>
          </a:p>
          <a:p>
            <a:pPr algn="ctr" eaLnBrk="0" hangingPunct="0">
              <a:defRPr/>
            </a:pPr>
            <a:r>
              <a:rPr lang="en-US" sz="1600" b="1" dirty="0">
                <a:solidFill>
                  <a:schemeClr val="accent4">
                    <a:lumMod val="25000"/>
                  </a:schemeClr>
                </a:solidFill>
              </a:rPr>
              <a:t>Rate</a:t>
            </a:r>
          </a:p>
        </p:txBody>
      </p:sp>
    </p:spTree>
    <p:extLst>
      <p:ext uri="{BB962C8B-B14F-4D97-AF65-F5344CB8AC3E}">
        <p14:creationId xmlns:p14="http://schemas.microsoft.com/office/powerpoint/2010/main" val="2277668794"/>
      </p:ext>
    </p:extLst>
  </p:cSld>
  <p:clrMapOvr>
    <a:masterClrMapping/>
  </p:clrMapOvr>
  <p:transition>
    <p:fade thruBlk="1"/>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Content Placeholder 2"/>
          <p:cNvSpPr>
            <a:spLocks noGrp="1"/>
          </p:cNvSpPr>
          <p:nvPr>
            <p:ph idx="1"/>
          </p:nvPr>
        </p:nvSpPr>
        <p:spPr/>
        <p:txBody>
          <a:bodyPr/>
          <a:lstStyle/>
          <a:p>
            <a:pPr eaLnBrk="1" hangingPunct="1"/>
            <a:r>
              <a:rPr lang="en-US" b="1" dirty="0"/>
              <a:t>Economies of Scale</a:t>
            </a:r>
          </a:p>
          <a:p>
            <a:pPr lvl="1" eaLnBrk="1" hangingPunct="1"/>
            <a:r>
              <a:rPr lang="en-US" dirty="0"/>
              <a:t>If output rate is less than the optimal level, increasing the output rate results in decreasing average per unit costs</a:t>
            </a:r>
          </a:p>
          <a:p>
            <a:pPr eaLnBrk="1" hangingPunct="1"/>
            <a:r>
              <a:rPr lang="en-US" b="1" dirty="0"/>
              <a:t>Diseconomies of Scale</a:t>
            </a:r>
          </a:p>
          <a:p>
            <a:pPr lvl="1" eaLnBrk="1" hangingPunct="1"/>
            <a:r>
              <a:rPr lang="en-US" dirty="0"/>
              <a:t>If the output rate is more than the optimal level, increasing the output rate results in increasing average per unit costs</a:t>
            </a:r>
          </a:p>
          <a:p>
            <a:pPr eaLnBrk="1" hangingPunct="1"/>
            <a:endParaRPr lang="en-US" dirty="0"/>
          </a:p>
          <a:p>
            <a:pPr lvl="1" eaLnBrk="1" hangingPunct="1"/>
            <a:endParaRPr lang="en-US" dirty="0"/>
          </a:p>
        </p:txBody>
      </p:sp>
      <p:sp>
        <p:nvSpPr>
          <p:cNvPr id="17410" name="Title 1"/>
          <p:cNvSpPr>
            <a:spLocks noGrp="1"/>
          </p:cNvSpPr>
          <p:nvPr>
            <p:ph type="title"/>
          </p:nvPr>
        </p:nvSpPr>
        <p:spPr/>
        <p:txBody>
          <a:bodyPr/>
          <a:lstStyle/>
          <a:p>
            <a:pPr eaLnBrk="1" hangingPunct="1"/>
            <a:r>
              <a:rPr lang="en-US" sz="3400" dirty="0"/>
              <a:t>Economies and Diseconomies of Scale</a:t>
            </a:r>
          </a:p>
        </p:txBody>
      </p:sp>
    </p:spTree>
    <p:extLst>
      <p:ext uri="{BB962C8B-B14F-4D97-AF65-F5344CB8AC3E}">
        <p14:creationId xmlns:p14="http://schemas.microsoft.com/office/powerpoint/2010/main" val="719596605"/>
      </p:ext>
    </p:extLst>
  </p:cSld>
  <p:clrMapOvr>
    <a:masterClrMapping/>
  </p:clrMapOvr>
  <p:transition>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Content Placeholder 2"/>
          <p:cNvSpPr>
            <a:spLocks noGrp="1"/>
          </p:cNvSpPr>
          <p:nvPr>
            <p:ph idx="1"/>
          </p:nvPr>
        </p:nvSpPr>
        <p:spPr/>
        <p:txBody>
          <a:bodyPr>
            <a:normAutofit/>
          </a:bodyPr>
          <a:lstStyle/>
          <a:p>
            <a:pPr eaLnBrk="1" hangingPunct="1"/>
            <a:r>
              <a:rPr lang="en-US" b="1" dirty="0"/>
              <a:t>Economies of Scale</a:t>
            </a:r>
          </a:p>
          <a:p>
            <a:pPr lvl="1" eaLnBrk="1" hangingPunct="1"/>
            <a:r>
              <a:rPr lang="en-US" dirty="0"/>
              <a:t>If output rate is less than the optimal level, increasing the output rate results in decreasing average per unit costs</a:t>
            </a:r>
          </a:p>
          <a:p>
            <a:pPr lvl="1" eaLnBrk="1" hangingPunct="1"/>
            <a:r>
              <a:rPr lang="en-US" dirty="0"/>
              <a:t>Reasons for economies of scale:</a:t>
            </a:r>
          </a:p>
          <a:p>
            <a:pPr lvl="2" eaLnBrk="1" hangingPunct="1"/>
            <a:r>
              <a:rPr lang="en-US" dirty="0"/>
              <a:t>Fixed costs are spread over a larger number of units</a:t>
            </a:r>
          </a:p>
          <a:p>
            <a:pPr lvl="2" eaLnBrk="1" hangingPunct="1"/>
            <a:r>
              <a:rPr lang="en-US" dirty="0"/>
              <a:t>Construction costs increase at a decreasing rate as facility size increases</a:t>
            </a:r>
          </a:p>
          <a:p>
            <a:pPr lvl="2" eaLnBrk="1" hangingPunct="1"/>
            <a:r>
              <a:rPr lang="en-US" dirty="0"/>
              <a:t>Processing costs decrease due to standardization</a:t>
            </a:r>
          </a:p>
          <a:p>
            <a:pPr lvl="1" eaLnBrk="1" hangingPunct="1"/>
            <a:endParaRPr lang="en-US" dirty="0"/>
          </a:p>
          <a:p>
            <a:pPr lvl="1" eaLnBrk="1" hangingPunct="1"/>
            <a:endParaRPr lang="en-US" dirty="0"/>
          </a:p>
        </p:txBody>
      </p:sp>
      <p:sp>
        <p:nvSpPr>
          <p:cNvPr id="26626" name="Title 1"/>
          <p:cNvSpPr>
            <a:spLocks noGrp="1"/>
          </p:cNvSpPr>
          <p:nvPr>
            <p:ph type="title"/>
          </p:nvPr>
        </p:nvSpPr>
        <p:spPr/>
        <p:txBody>
          <a:bodyPr>
            <a:normAutofit/>
          </a:bodyPr>
          <a:lstStyle/>
          <a:p>
            <a:pPr eaLnBrk="1" hangingPunct="1"/>
            <a:r>
              <a:rPr lang="en-US" dirty="0"/>
              <a:t>Economies of Scale</a:t>
            </a:r>
          </a:p>
        </p:txBody>
      </p:sp>
    </p:spTree>
    <p:extLst>
      <p:ext uri="{BB962C8B-B14F-4D97-AF65-F5344CB8AC3E}">
        <p14:creationId xmlns:p14="http://schemas.microsoft.com/office/powerpoint/2010/main" val="3714065310"/>
      </p:ext>
    </p:extLst>
  </p:cSld>
  <p:clrMapOvr>
    <a:masterClrMapping/>
  </p:clrMapOvr>
  <p:transition>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Content Placeholder 2"/>
          <p:cNvSpPr>
            <a:spLocks noGrp="1"/>
          </p:cNvSpPr>
          <p:nvPr>
            <p:ph idx="1"/>
          </p:nvPr>
        </p:nvSpPr>
        <p:spPr/>
        <p:txBody>
          <a:bodyPr/>
          <a:lstStyle/>
          <a:p>
            <a:pPr eaLnBrk="1" hangingPunct="1"/>
            <a:r>
              <a:rPr lang="en-US" sz="2400" b="1" dirty="0"/>
              <a:t>Diseconomies of Scale</a:t>
            </a:r>
          </a:p>
          <a:p>
            <a:pPr lvl="1" eaLnBrk="1" hangingPunct="1"/>
            <a:r>
              <a:rPr lang="en-US" sz="2000" dirty="0"/>
              <a:t>If the output rate is more than the optimal level, increasing the output rate results in increasing average per unit costs</a:t>
            </a:r>
          </a:p>
          <a:p>
            <a:pPr lvl="1" eaLnBrk="1" hangingPunct="1"/>
            <a:r>
              <a:rPr lang="en-US" sz="2000" dirty="0"/>
              <a:t>Reasons for diseconomies of scale</a:t>
            </a:r>
          </a:p>
          <a:p>
            <a:pPr lvl="2" eaLnBrk="1" hangingPunct="1"/>
            <a:r>
              <a:rPr lang="en-US" sz="2000" dirty="0"/>
              <a:t>Distribution costs increase due to traffic congestion and shipping from a centralized facility rather than multiple smaller facilities</a:t>
            </a:r>
          </a:p>
          <a:p>
            <a:pPr lvl="2" eaLnBrk="1" hangingPunct="1"/>
            <a:r>
              <a:rPr lang="en-US" sz="2000" dirty="0"/>
              <a:t>Complexity increases costs</a:t>
            </a:r>
          </a:p>
          <a:p>
            <a:pPr lvl="2" eaLnBrk="1" hangingPunct="1"/>
            <a:r>
              <a:rPr lang="en-US" sz="2000" dirty="0"/>
              <a:t>Inflexibility can be an issue</a:t>
            </a:r>
          </a:p>
          <a:p>
            <a:pPr lvl="2" eaLnBrk="1" hangingPunct="1"/>
            <a:r>
              <a:rPr lang="en-US" sz="2000" dirty="0"/>
              <a:t>Additional levels of bureaucracy</a:t>
            </a:r>
          </a:p>
        </p:txBody>
      </p:sp>
      <p:sp>
        <p:nvSpPr>
          <p:cNvPr id="27650" name="Title 1"/>
          <p:cNvSpPr>
            <a:spLocks noGrp="1"/>
          </p:cNvSpPr>
          <p:nvPr>
            <p:ph type="title"/>
          </p:nvPr>
        </p:nvSpPr>
        <p:spPr/>
        <p:txBody>
          <a:bodyPr>
            <a:normAutofit/>
          </a:bodyPr>
          <a:lstStyle/>
          <a:p>
            <a:pPr eaLnBrk="1" hangingPunct="1"/>
            <a:r>
              <a:rPr lang="en-US" dirty="0"/>
              <a:t>Diseconomies of Scale</a:t>
            </a:r>
          </a:p>
        </p:txBody>
      </p:sp>
    </p:spTree>
    <p:extLst>
      <p:ext uri="{BB962C8B-B14F-4D97-AF65-F5344CB8AC3E}">
        <p14:creationId xmlns:p14="http://schemas.microsoft.com/office/powerpoint/2010/main" val="1604855584"/>
      </p:ext>
    </p:extLst>
  </p:cSld>
  <p:clrMapOvr>
    <a:masterClrMapping/>
  </p:clrMapOvr>
  <p:transition>
    <p:fade thruBlk="1"/>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eaLnBrk="1" hangingPunct="1"/>
            <a:r>
              <a:rPr lang="en-US" sz="3200" dirty="0"/>
              <a:t>Facility Size and Optimal Operating Level</a:t>
            </a:r>
          </a:p>
        </p:txBody>
      </p:sp>
      <p:sp>
        <p:nvSpPr>
          <p:cNvPr id="28675" name="Rectangle 4"/>
          <p:cNvSpPr>
            <a:spLocks noChangeArrowheads="1"/>
          </p:cNvSpPr>
          <p:nvPr/>
        </p:nvSpPr>
        <p:spPr bwMode="auto">
          <a:xfrm>
            <a:off x="1066800" y="1447800"/>
            <a:ext cx="7010400" cy="698500"/>
          </a:xfrm>
          <a:prstGeom prst="rect">
            <a:avLst/>
          </a:prstGeom>
          <a:noFill/>
          <a:ln w="12700">
            <a:noFill/>
            <a:miter lim="800000"/>
            <a:headEnd/>
            <a:tailEnd/>
          </a:ln>
        </p:spPr>
        <p:txBody>
          <a:bodyPr lIns="90488" tIns="44450" rIns="90488" bIns="44450">
            <a:spAutoFit/>
          </a:bodyPr>
          <a:lstStyle/>
          <a:p>
            <a:pPr algn="ctr" eaLnBrk="0" hangingPunct="0"/>
            <a:r>
              <a:rPr lang="en-US" sz="2000" b="1" dirty="0">
                <a:solidFill>
                  <a:srgbClr val="28564A"/>
                </a:solidFill>
              </a:rPr>
              <a:t>Minimum cost &amp; optimal operating rate are</a:t>
            </a:r>
          </a:p>
          <a:p>
            <a:pPr algn="ctr" eaLnBrk="0" hangingPunct="0"/>
            <a:r>
              <a:rPr lang="en-US" sz="2000" b="1" dirty="0">
                <a:solidFill>
                  <a:srgbClr val="28564A"/>
                </a:solidFill>
              </a:rPr>
              <a:t> functions of size of production unit.</a:t>
            </a:r>
          </a:p>
        </p:txBody>
      </p:sp>
      <p:grpSp>
        <p:nvGrpSpPr>
          <p:cNvPr id="2" name="Group 66"/>
          <p:cNvGrpSpPr/>
          <p:nvPr/>
        </p:nvGrpSpPr>
        <p:grpSpPr>
          <a:xfrm>
            <a:off x="1066800" y="1895475"/>
            <a:ext cx="7772400" cy="4429125"/>
            <a:chOff x="1066800" y="1752600"/>
            <a:chExt cx="7772400" cy="4429125"/>
          </a:xfrm>
          <a:effectLst>
            <a:outerShdw blurRad="50800" dist="38100" dir="13500000" algn="br" rotWithShape="0">
              <a:prstClr val="black">
                <a:alpha val="40000"/>
              </a:prstClr>
            </a:outerShdw>
          </a:effectLst>
        </p:grpSpPr>
        <p:sp>
          <p:nvSpPr>
            <p:cNvPr id="16" name="Rectangle 2"/>
            <p:cNvSpPr>
              <a:spLocks noChangeArrowheads="1"/>
            </p:cNvSpPr>
            <p:nvPr/>
          </p:nvSpPr>
          <p:spPr bwMode="auto">
            <a:xfrm>
              <a:off x="2133600" y="2133600"/>
              <a:ext cx="4983162" cy="3435350"/>
            </a:xfrm>
            <a:prstGeom prst="rect">
              <a:avLst/>
            </a:prstGeom>
            <a:solidFill>
              <a:schemeClr val="bg1">
                <a:lumMod val="60000"/>
                <a:lumOff val="40000"/>
              </a:schemeClr>
            </a:solidFill>
            <a:ln w="12700">
              <a:noFill/>
              <a:miter lim="800000"/>
              <a:headEnd/>
              <a:tailEnd/>
            </a:ln>
            <a:effectLst>
              <a:outerShdw blurRad="50800" dist="38100" dir="10800000" algn="r" rotWithShape="0">
                <a:prstClr val="black">
                  <a:alpha val="40000"/>
                </a:prstClr>
              </a:outerShdw>
            </a:effectLst>
          </p:spPr>
          <p:txBody>
            <a:bodyPr wrap="none" anchor="ctr"/>
            <a:lstStyle/>
            <a:p>
              <a:pPr>
                <a:defRPr/>
              </a:pPr>
              <a:endParaRPr lang="en-US" dirty="0"/>
            </a:p>
          </p:txBody>
        </p:sp>
        <p:sp>
          <p:nvSpPr>
            <p:cNvPr id="17" name="Rectangle 5"/>
            <p:cNvSpPr>
              <a:spLocks noChangeArrowheads="1"/>
            </p:cNvSpPr>
            <p:nvPr/>
          </p:nvSpPr>
          <p:spPr bwMode="auto">
            <a:xfrm rot="16200000">
              <a:off x="1022066" y="2916315"/>
              <a:ext cx="1870641" cy="305212"/>
            </a:xfrm>
            <a:prstGeom prst="rect">
              <a:avLst/>
            </a:prstGeom>
            <a:noFill/>
            <a:ln w="12700">
              <a:noFill/>
              <a:miter lim="800000"/>
              <a:headEnd/>
              <a:tailEnd/>
            </a:ln>
          </p:spPr>
          <p:txBody>
            <a:bodyPr wrap="none" lIns="90488" tIns="44450" rIns="90488" bIns="44450">
              <a:spAutoFit/>
            </a:bodyPr>
            <a:lstStyle/>
            <a:p>
              <a:pPr eaLnBrk="0" hangingPunct="0">
                <a:defRPr/>
              </a:pPr>
              <a:r>
                <a:rPr lang="en-US" sz="1400" dirty="0">
                  <a:solidFill>
                    <a:schemeClr val="accent4">
                      <a:lumMod val="25000"/>
                    </a:schemeClr>
                  </a:solidFill>
                </a:rPr>
                <a:t>Average cost per unit</a:t>
              </a:r>
            </a:p>
          </p:txBody>
        </p:sp>
        <p:sp>
          <p:nvSpPr>
            <p:cNvPr id="19" name="Arc 7"/>
            <p:cNvSpPr>
              <a:spLocks/>
            </p:cNvSpPr>
            <p:nvPr/>
          </p:nvSpPr>
          <p:spPr bwMode="auto">
            <a:xfrm rot="10800000">
              <a:off x="2352675" y="3429000"/>
              <a:ext cx="754063" cy="611188"/>
            </a:xfrm>
            <a:custGeom>
              <a:avLst/>
              <a:gdLst>
                <a:gd name="T0" fmla="*/ 0 w 21600"/>
                <a:gd name="T1" fmla="*/ 0 h 21600"/>
                <a:gd name="T2" fmla="*/ 754063 w 21600"/>
                <a:gd name="T3" fmla="*/ 611188 h 21600"/>
                <a:gd name="T4" fmla="*/ 0 w 21600"/>
                <a:gd name="T5" fmla="*/ 61118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a:tailEnd/>
            </a:ln>
          </p:spPr>
          <p:txBody>
            <a:bodyPr wrap="none" anchor="ctr"/>
            <a:lstStyle/>
            <a:p>
              <a:pPr>
                <a:defRPr/>
              </a:pPr>
              <a:endParaRPr lang="en-US" dirty="0"/>
            </a:p>
          </p:txBody>
        </p:sp>
        <p:sp>
          <p:nvSpPr>
            <p:cNvPr id="20" name="Arc 8"/>
            <p:cNvSpPr>
              <a:spLocks/>
            </p:cNvSpPr>
            <p:nvPr/>
          </p:nvSpPr>
          <p:spPr bwMode="auto">
            <a:xfrm rot="5400000">
              <a:off x="3144838" y="3263900"/>
              <a:ext cx="711200" cy="815975"/>
            </a:xfrm>
            <a:custGeom>
              <a:avLst/>
              <a:gdLst>
                <a:gd name="T0" fmla="*/ 0 w 21600"/>
                <a:gd name="T1" fmla="*/ 0 h 21600"/>
                <a:gd name="T2" fmla="*/ 711200 w 21600"/>
                <a:gd name="T3" fmla="*/ 815975 h 21600"/>
                <a:gd name="T4" fmla="*/ 0 w 21600"/>
                <a:gd name="T5" fmla="*/ 8159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a:tailEnd/>
            </a:ln>
          </p:spPr>
          <p:txBody>
            <a:bodyPr wrap="none" anchor="ctr"/>
            <a:lstStyle/>
            <a:p>
              <a:pPr>
                <a:defRPr/>
              </a:pPr>
              <a:endParaRPr lang="en-US" dirty="0"/>
            </a:p>
          </p:txBody>
        </p:sp>
        <p:grpSp>
          <p:nvGrpSpPr>
            <p:cNvPr id="3" name="Group 29"/>
            <p:cNvGrpSpPr>
              <a:grpSpLocks/>
            </p:cNvGrpSpPr>
            <p:nvPr/>
          </p:nvGrpSpPr>
          <p:grpSpPr bwMode="auto">
            <a:xfrm>
              <a:off x="3325813" y="3311525"/>
              <a:ext cx="2297112" cy="1149350"/>
              <a:chOff x="2095" y="2278"/>
              <a:chExt cx="1447" cy="724"/>
            </a:xfrm>
          </p:grpSpPr>
          <p:sp>
            <p:nvSpPr>
              <p:cNvPr id="22" name="Arc 9"/>
              <p:cNvSpPr>
                <a:spLocks/>
              </p:cNvSpPr>
              <p:nvPr/>
            </p:nvSpPr>
            <p:spPr bwMode="auto">
              <a:xfrm rot="5400000">
                <a:off x="2806" y="2266"/>
                <a:ext cx="724" cy="748"/>
              </a:xfrm>
              <a:custGeom>
                <a:avLst/>
                <a:gdLst>
                  <a:gd name="T0" fmla="*/ 0 w 21600"/>
                  <a:gd name="T1" fmla="*/ 0 h 21600"/>
                  <a:gd name="T2" fmla="*/ 724 w 21600"/>
                  <a:gd name="T3" fmla="*/ 748 h 21600"/>
                  <a:gd name="T4" fmla="*/ 0 w 21600"/>
                  <a:gd name="T5" fmla="*/ 748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a:tailEnd/>
              </a:ln>
            </p:spPr>
            <p:txBody>
              <a:bodyPr wrap="none" anchor="ctr"/>
              <a:lstStyle/>
              <a:p>
                <a:pPr>
                  <a:defRPr/>
                </a:pPr>
                <a:endParaRPr lang="en-US" dirty="0"/>
              </a:p>
            </p:txBody>
          </p:sp>
          <p:sp>
            <p:nvSpPr>
              <p:cNvPr id="23" name="Arc 10"/>
              <p:cNvSpPr>
                <a:spLocks/>
              </p:cNvSpPr>
              <p:nvPr/>
            </p:nvSpPr>
            <p:spPr bwMode="auto">
              <a:xfrm rot="10800000">
                <a:off x="2095" y="2290"/>
                <a:ext cx="796" cy="712"/>
              </a:xfrm>
              <a:custGeom>
                <a:avLst/>
                <a:gdLst>
                  <a:gd name="T0" fmla="*/ 0 w 21600"/>
                  <a:gd name="T1" fmla="*/ 0 h 21600"/>
                  <a:gd name="T2" fmla="*/ 796 w 21600"/>
                  <a:gd name="T3" fmla="*/ 712 h 21600"/>
                  <a:gd name="T4" fmla="*/ 0 w 21600"/>
                  <a:gd name="T5" fmla="*/ 71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a:tailEnd/>
              </a:ln>
            </p:spPr>
            <p:txBody>
              <a:bodyPr wrap="none" anchor="ctr"/>
              <a:lstStyle/>
              <a:p>
                <a:pPr>
                  <a:defRPr/>
                </a:pPr>
                <a:endParaRPr lang="en-US" dirty="0"/>
              </a:p>
            </p:txBody>
          </p:sp>
        </p:grpSp>
        <p:sp>
          <p:nvSpPr>
            <p:cNvPr id="24" name="Arc 11"/>
            <p:cNvSpPr>
              <a:spLocks/>
            </p:cNvSpPr>
            <p:nvPr/>
          </p:nvSpPr>
          <p:spPr bwMode="auto">
            <a:xfrm rot="10800000">
              <a:off x="5140325" y="3373438"/>
              <a:ext cx="1111250" cy="1454150"/>
            </a:xfrm>
            <a:custGeom>
              <a:avLst/>
              <a:gdLst>
                <a:gd name="T0" fmla="*/ 0 w 21600"/>
                <a:gd name="T1" fmla="*/ 0 h 21600"/>
                <a:gd name="T2" fmla="*/ 1111250 w 21600"/>
                <a:gd name="T3" fmla="*/ 1454150 h 21600"/>
                <a:gd name="T4" fmla="*/ 0 w 21600"/>
                <a:gd name="T5" fmla="*/ 145415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a:tailEnd/>
            </a:ln>
          </p:spPr>
          <p:txBody>
            <a:bodyPr wrap="none" anchor="ctr"/>
            <a:lstStyle/>
            <a:p>
              <a:pPr>
                <a:defRPr/>
              </a:pPr>
              <a:endParaRPr lang="en-US" dirty="0"/>
            </a:p>
          </p:txBody>
        </p:sp>
        <p:sp>
          <p:nvSpPr>
            <p:cNvPr id="25" name="Arc 12"/>
            <p:cNvSpPr>
              <a:spLocks/>
            </p:cNvSpPr>
            <p:nvPr/>
          </p:nvSpPr>
          <p:spPr bwMode="auto">
            <a:xfrm rot="5400000">
              <a:off x="6438899" y="4152901"/>
              <a:ext cx="457202" cy="838200"/>
            </a:xfrm>
            <a:custGeom>
              <a:avLst/>
              <a:gdLst>
                <a:gd name="T0" fmla="*/ 0 w 21600"/>
                <a:gd name="T1" fmla="*/ 0 h 21600"/>
                <a:gd name="T2" fmla="*/ 644525 w 21600"/>
                <a:gd name="T3" fmla="*/ 854075 h 21600"/>
                <a:gd name="T4" fmla="*/ 0 w 21600"/>
                <a:gd name="T5" fmla="*/ 854075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12700" cap="rnd">
              <a:solidFill>
                <a:schemeClr val="tx1"/>
              </a:solidFill>
              <a:round/>
              <a:headEnd/>
              <a:tailEnd/>
            </a:ln>
          </p:spPr>
          <p:txBody>
            <a:bodyPr wrap="none" anchor="ctr"/>
            <a:lstStyle/>
            <a:p>
              <a:pPr>
                <a:defRPr/>
              </a:pPr>
              <a:endParaRPr lang="en-US" dirty="0"/>
            </a:p>
          </p:txBody>
        </p:sp>
        <p:sp>
          <p:nvSpPr>
            <p:cNvPr id="33" name="Rectangle 20"/>
            <p:cNvSpPr>
              <a:spLocks noChangeArrowheads="1"/>
            </p:cNvSpPr>
            <p:nvPr/>
          </p:nvSpPr>
          <p:spPr bwMode="auto">
            <a:xfrm>
              <a:off x="2734898" y="3487167"/>
              <a:ext cx="694102" cy="551433"/>
            </a:xfrm>
            <a:prstGeom prst="rect">
              <a:avLst/>
            </a:prstGeom>
            <a:noFill/>
            <a:ln w="12700">
              <a:noFill/>
              <a:miter lim="800000"/>
              <a:headEnd/>
              <a:tailEnd/>
            </a:ln>
          </p:spPr>
          <p:txBody>
            <a:bodyPr wrap="none" lIns="90488" tIns="44450" rIns="90488" bIns="44450">
              <a:spAutoFit/>
            </a:bodyPr>
            <a:lstStyle/>
            <a:p>
              <a:pPr algn="ctr" eaLnBrk="0" hangingPunct="0">
                <a:defRPr/>
              </a:pPr>
              <a:r>
                <a:rPr lang="en-US" sz="1600" dirty="0">
                  <a:solidFill>
                    <a:schemeClr val="accent4">
                      <a:lumMod val="25000"/>
                    </a:schemeClr>
                  </a:solidFill>
                </a:rPr>
                <a:t>Small</a:t>
              </a:r>
              <a:endParaRPr lang="en-US" sz="1400" dirty="0">
                <a:solidFill>
                  <a:schemeClr val="accent4">
                    <a:lumMod val="25000"/>
                  </a:schemeClr>
                </a:solidFill>
              </a:endParaRPr>
            </a:p>
            <a:p>
              <a:pPr algn="ctr" eaLnBrk="0" hangingPunct="0">
                <a:defRPr/>
              </a:pPr>
              <a:r>
                <a:rPr lang="en-US" sz="1400" dirty="0">
                  <a:solidFill>
                    <a:schemeClr val="accent4">
                      <a:lumMod val="25000"/>
                    </a:schemeClr>
                  </a:solidFill>
                </a:rPr>
                <a:t>plant</a:t>
              </a:r>
            </a:p>
          </p:txBody>
        </p:sp>
        <p:sp>
          <p:nvSpPr>
            <p:cNvPr id="34" name="Rectangle 21"/>
            <p:cNvSpPr>
              <a:spLocks noChangeArrowheads="1"/>
            </p:cNvSpPr>
            <p:nvPr/>
          </p:nvSpPr>
          <p:spPr bwMode="auto">
            <a:xfrm>
              <a:off x="4038600" y="3761189"/>
              <a:ext cx="969818" cy="582211"/>
            </a:xfrm>
            <a:prstGeom prst="rect">
              <a:avLst/>
            </a:prstGeom>
            <a:noFill/>
            <a:ln w="12700">
              <a:noFill/>
              <a:miter lim="800000"/>
              <a:headEnd/>
              <a:tailEnd/>
            </a:ln>
          </p:spPr>
          <p:txBody>
            <a:bodyPr wrap="none" lIns="90488" tIns="44450" rIns="90488" bIns="44450">
              <a:spAutoFit/>
            </a:bodyPr>
            <a:lstStyle/>
            <a:p>
              <a:pPr algn="ctr" eaLnBrk="0" hangingPunct="0">
                <a:defRPr/>
              </a:pPr>
              <a:r>
                <a:rPr lang="en-US" sz="1600" dirty="0">
                  <a:solidFill>
                    <a:schemeClr val="accent4">
                      <a:lumMod val="25000"/>
                    </a:schemeClr>
                  </a:solidFill>
                </a:rPr>
                <a:t>Medium </a:t>
              </a:r>
            </a:p>
            <a:p>
              <a:pPr algn="ctr" eaLnBrk="0" hangingPunct="0">
                <a:defRPr/>
              </a:pPr>
              <a:r>
                <a:rPr lang="en-US" sz="1600" dirty="0">
                  <a:solidFill>
                    <a:schemeClr val="accent4">
                      <a:lumMod val="25000"/>
                    </a:schemeClr>
                  </a:solidFill>
                </a:rPr>
                <a:t>plant</a:t>
              </a:r>
            </a:p>
          </p:txBody>
        </p:sp>
        <p:sp>
          <p:nvSpPr>
            <p:cNvPr id="35" name="Rectangle 22"/>
            <p:cNvSpPr>
              <a:spLocks noChangeArrowheads="1"/>
            </p:cNvSpPr>
            <p:nvPr/>
          </p:nvSpPr>
          <p:spPr bwMode="auto">
            <a:xfrm>
              <a:off x="5922474" y="4142189"/>
              <a:ext cx="706926" cy="582211"/>
            </a:xfrm>
            <a:prstGeom prst="rect">
              <a:avLst/>
            </a:prstGeom>
            <a:noFill/>
            <a:ln w="12700">
              <a:noFill/>
              <a:miter lim="800000"/>
              <a:headEnd/>
              <a:tailEnd/>
            </a:ln>
          </p:spPr>
          <p:txBody>
            <a:bodyPr wrap="none" lIns="90488" tIns="44450" rIns="90488" bIns="44450">
              <a:spAutoFit/>
            </a:bodyPr>
            <a:lstStyle/>
            <a:p>
              <a:pPr algn="ctr" eaLnBrk="0" hangingPunct="0">
                <a:defRPr/>
              </a:pPr>
              <a:r>
                <a:rPr lang="en-US" sz="1600" dirty="0">
                  <a:solidFill>
                    <a:schemeClr val="accent4">
                      <a:lumMod val="25000"/>
                    </a:schemeClr>
                  </a:solidFill>
                </a:rPr>
                <a:t>Large</a:t>
              </a:r>
            </a:p>
            <a:p>
              <a:pPr algn="ctr" eaLnBrk="0" hangingPunct="0">
                <a:defRPr/>
              </a:pPr>
              <a:r>
                <a:rPr lang="en-US" sz="1600" dirty="0">
                  <a:solidFill>
                    <a:schemeClr val="accent4">
                      <a:lumMod val="25000"/>
                    </a:schemeClr>
                  </a:solidFill>
                </a:rPr>
                <a:t>plant</a:t>
              </a:r>
            </a:p>
          </p:txBody>
        </p:sp>
        <p:sp>
          <p:nvSpPr>
            <p:cNvPr id="36" name="Rectangle 23"/>
            <p:cNvSpPr>
              <a:spLocks noChangeArrowheads="1"/>
            </p:cNvSpPr>
            <p:nvPr/>
          </p:nvSpPr>
          <p:spPr bwMode="auto">
            <a:xfrm>
              <a:off x="6161781" y="5562188"/>
              <a:ext cx="1077219" cy="305212"/>
            </a:xfrm>
            <a:prstGeom prst="rect">
              <a:avLst/>
            </a:prstGeom>
            <a:noFill/>
            <a:ln w="12700">
              <a:noFill/>
              <a:miter lim="800000"/>
              <a:headEnd/>
              <a:tailEnd/>
            </a:ln>
          </p:spPr>
          <p:txBody>
            <a:bodyPr wrap="none" lIns="90488" tIns="44450" rIns="90488" bIns="44450">
              <a:spAutoFit/>
            </a:bodyPr>
            <a:lstStyle/>
            <a:p>
              <a:pPr eaLnBrk="0" hangingPunct="0">
                <a:defRPr/>
              </a:pPr>
              <a:r>
                <a:rPr lang="en-US" sz="1400" dirty="0">
                  <a:solidFill>
                    <a:schemeClr val="accent4">
                      <a:lumMod val="25000"/>
                    </a:schemeClr>
                  </a:solidFill>
                </a:rPr>
                <a:t>Output rate</a:t>
              </a:r>
            </a:p>
          </p:txBody>
        </p:sp>
        <p:sp>
          <p:nvSpPr>
            <p:cNvPr id="38" name="Rectangle 25"/>
            <p:cNvSpPr>
              <a:spLocks noChangeArrowheads="1"/>
            </p:cNvSpPr>
            <p:nvPr/>
          </p:nvSpPr>
          <p:spPr bwMode="auto">
            <a:xfrm>
              <a:off x="1066800" y="1752600"/>
              <a:ext cx="7772400" cy="4429125"/>
            </a:xfrm>
            <a:prstGeom prst="rect">
              <a:avLst/>
            </a:prstGeom>
            <a:noFill/>
            <a:ln w="12700">
              <a:noFill/>
              <a:miter lim="800000"/>
              <a:headEnd/>
              <a:tailEnd/>
            </a:ln>
          </p:spPr>
          <p:txBody>
            <a:bodyPr lIns="90488" tIns="44450" rIns="90488" bIns="44450"/>
            <a:lstStyle/>
            <a:p>
              <a:pPr marL="342900" indent="-342900" eaLnBrk="0" hangingPunct="0">
                <a:spcBef>
                  <a:spcPct val="20000"/>
                </a:spcBef>
                <a:defRPr/>
              </a:pPr>
              <a:r>
                <a:rPr lang="en-US" sz="3200" dirty="0">
                  <a:solidFill>
                    <a:srgbClr val="066D8C"/>
                  </a:solidFill>
                </a:rPr>
                <a:t>		</a:t>
              </a:r>
            </a:p>
          </p:txBody>
        </p:sp>
        <p:cxnSp>
          <p:nvCxnSpPr>
            <p:cNvPr id="43" name="Straight Connector 42"/>
            <p:cNvCxnSpPr/>
            <p:nvPr/>
          </p:nvCxnSpPr>
          <p:spPr bwMode="auto">
            <a:xfrm rot="5400000">
              <a:off x="2361406" y="4800600"/>
              <a:ext cx="1524000" cy="1588"/>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44" name="Straight Connector 43"/>
            <p:cNvCxnSpPr/>
            <p:nvPr/>
          </p:nvCxnSpPr>
          <p:spPr bwMode="auto">
            <a:xfrm rot="5400000">
              <a:off x="4037806" y="5029200"/>
              <a:ext cx="1066800" cy="1588"/>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5" name="Straight Connector 54"/>
            <p:cNvCxnSpPr/>
            <p:nvPr/>
          </p:nvCxnSpPr>
          <p:spPr bwMode="auto">
            <a:xfrm rot="5400000">
              <a:off x="5867400" y="5181600"/>
              <a:ext cx="762000" cy="1588"/>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58" name="Straight Connector 57"/>
            <p:cNvCxnSpPr/>
            <p:nvPr/>
          </p:nvCxnSpPr>
          <p:spPr bwMode="auto">
            <a:xfrm>
              <a:off x="2133600" y="4800600"/>
              <a:ext cx="4114800" cy="1588"/>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60" name="Straight Connector 59"/>
            <p:cNvCxnSpPr/>
            <p:nvPr/>
          </p:nvCxnSpPr>
          <p:spPr bwMode="auto">
            <a:xfrm>
              <a:off x="2133600" y="4494212"/>
              <a:ext cx="2438400" cy="1588"/>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62" name="Straight Connector 61"/>
            <p:cNvCxnSpPr/>
            <p:nvPr/>
          </p:nvCxnSpPr>
          <p:spPr bwMode="auto">
            <a:xfrm>
              <a:off x="2133600" y="4038600"/>
              <a:ext cx="990600" cy="1588"/>
            </a:xfrm>
            <a:prstGeom prst="line">
              <a:avLst/>
            </a:prstGeom>
            <a:solidFill>
              <a:schemeClr val="accent1"/>
            </a:solidFill>
            <a:ln w="9525" cap="flat" cmpd="sng" algn="ctr">
              <a:solidFill>
                <a:schemeClr val="tx1"/>
              </a:solidFill>
              <a:prstDash val="dash"/>
              <a:round/>
              <a:headEnd type="none" w="med" len="med"/>
              <a:tailEnd type="none" w="med" len="med"/>
            </a:ln>
            <a:effectLst/>
          </p:spPr>
        </p:cxnSp>
      </p:grpSp>
    </p:spTree>
    <p:extLst>
      <p:ext uri="{BB962C8B-B14F-4D97-AF65-F5344CB8AC3E}">
        <p14:creationId xmlns:p14="http://schemas.microsoft.com/office/powerpoint/2010/main" val="1634017031"/>
      </p:ext>
    </p:extLst>
  </p:cSld>
  <p:clrMapOvr>
    <a:masterClrMapping/>
  </p:clrMapOvr>
  <p:transition>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Content Placeholder 2"/>
          <p:cNvSpPr>
            <a:spLocks noGrp="1"/>
          </p:cNvSpPr>
          <p:nvPr>
            <p:ph idx="1"/>
          </p:nvPr>
        </p:nvSpPr>
        <p:spPr/>
        <p:txBody>
          <a:bodyPr>
            <a:normAutofit/>
          </a:bodyPr>
          <a:lstStyle/>
          <a:p>
            <a:pPr eaLnBrk="1" hangingPunct="1"/>
            <a:r>
              <a:rPr lang="en-US" b="1" dirty="0"/>
              <a:t>Capacity Cushion</a:t>
            </a:r>
          </a:p>
          <a:p>
            <a:pPr lvl="1" eaLnBrk="1" hangingPunct="1"/>
            <a:r>
              <a:rPr lang="en-US" dirty="0"/>
              <a:t>Extra capacity used to offset demand uncertainty</a:t>
            </a:r>
          </a:p>
          <a:p>
            <a:pPr lvl="1" eaLnBrk="1" hangingPunct="1"/>
            <a:r>
              <a:rPr lang="en-US" dirty="0"/>
              <a:t>Capacity cushion = 100% - Utilization</a:t>
            </a:r>
          </a:p>
          <a:p>
            <a:pPr lvl="1" eaLnBrk="1" hangingPunct="1"/>
            <a:r>
              <a:rPr lang="en-US" dirty="0"/>
              <a:t>Capacity cushion strategy</a:t>
            </a:r>
          </a:p>
          <a:p>
            <a:pPr lvl="2" eaLnBrk="1" hangingPunct="1"/>
            <a:r>
              <a:rPr lang="en-US" dirty="0"/>
              <a:t>Organizations that have greater demand uncertainty typically have greater capacity cushion</a:t>
            </a:r>
          </a:p>
          <a:p>
            <a:pPr lvl="2" eaLnBrk="1" hangingPunct="1"/>
            <a:r>
              <a:rPr lang="en-US" dirty="0"/>
              <a:t>Organizations that have standard products and services generally have smaller capacity cushion</a:t>
            </a:r>
          </a:p>
          <a:p>
            <a:pPr lvl="1" eaLnBrk="1" hangingPunct="1"/>
            <a:endParaRPr lang="en-US" dirty="0"/>
          </a:p>
        </p:txBody>
      </p:sp>
      <p:sp>
        <p:nvSpPr>
          <p:cNvPr id="18434" name="Title 1"/>
          <p:cNvSpPr>
            <a:spLocks noGrp="1"/>
          </p:cNvSpPr>
          <p:nvPr>
            <p:ph type="title"/>
          </p:nvPr>
        </p:nvSpPr>
        <p:spPr/>
        <p:txBody>
          <a:bodyPr>
            <a:normAutofit/>
          </a:bodyPr>
          <a:lstStyle/>
          <a:p>
            <a:pPr eaLnBrk="1" hangingPunct="1"/>
            <a:r>
              <a:rPr lang="en-US" dirty="0"/>
              <a:t>Capacity Cushion</a:t>
            </a:r>
          </a:p>
        </p:txBody>
      </p:sp>
    </p:spTree>
    <p:extLst>
      <p:ext uri="{BB962C8B-B14F-4D97-AF65-F5344CB8AC3E}">
        <p14:creationId xmlns:p14="http://schemas.microsoft.com/office/powerpoint/2010/main" val="3446254074"/>
      </p:ext>
    </p:extLst>
  </p:cSld>
  <p:clrMapOvr>
    <a:masterClrMapping/>
  </p:clrMapOvr>
  <p:transition>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p:txBody>
          <a:bodyPr>
            <a:normAutofit/>
          </a:bodyPr>
          <a:lstStyle/>
          <a:p>
            <a:pPr eaLnBrk="1" hangingPunct="1"/>
            <a:r>
              <a:rPr lang="en-US" b="0" dirty="0"/>
              <a:t>Service capacity planning can present a number of challenges related to:</a:t>
            </a:r>
          </a:p>
          <a:p>
            <a:pPr lvl="1" eaLnBrk="1" hangingPunct="1"/>
            <a:r>
              <a:rPr lang="en-US" b="1" dirty="0"/>
              <a:t>The need to be near customers</a:t>
            </a:r>
          </a:p>
          <a:p>
            <a:pPr lvl="2" eaLnBrk="1" hangingPunct="1"/>
            <a:r>
              <a:rPr lang="en-US" dirty="0"/>
              <a:t>Convenience </a:t>
            </a:r>
          </a:p>
          <a:p>
            <a:pPr lvl="1" eaLnBrk="1" hangingPunct="1"/>
            <a:r>
              <a:rPr lang="en-US" b="1" dirty="0"/>
              <a:t>The inability to store services</a:t>
            </a:r>
          </a:p>
          <a:p>
            <a:pPr lvl="2" eaLnBrk="1" hangingPunct="1"/>
            <a:r>
              <a:rPr lang="en-US" dirty="0"/>
              <a:t>Cannot store services for consumption later</a:t>
            </a:r>
          </a:p>
          <a:p>
            <a:pPr lvl="1" eaLnBrk="1" hangingPunct="1"/>
            <a:r>
              <a:rPr lang="en-US" b="1" dirty="0"/>
              <a:t>The degree of demand volatility</a:t>
            </a:r>
          </a:p>
          <a:p>
            <a:pPr lvl="2" eaLnBrk="1" hangingPunct="1"/>
            <a:r>
              <a:rPr lang="en-US" dirty="0"/>
              <a:t>Volume and timing of demand</a:t>
            </a:r>
          </a:p>
          <a:p>
            <a:pPr lvl="2" eaLnBrk="1" hangingPunct="1"/>
            <a:r>
              <a:rPr lang="en-US" dirty="0"/>
              <a:t>Time required to service individual customers</a:t>
            </a:r>
          </a:p>
        </p:txBody>
      </p:sp>
      <p:sp>
        <p:nvSpPr>
          <p:cNvPr id="21506" name="Title 1"/>
          <p:cNvSpPr>
            <a:spLocks noGrp="1"/>
          </p:cNvSpPr>
          <p:nvPr>
            <p:ph type="title"/>
          </p:nvPr>
        </p:nvSpPr>
        <p:spPr/>
        <p:txBody>
          <a:bodyPr>
            <a:normAutofit/>
          </a:bodyPr>
          <a:lstStyle/>
          <a:p>
            <a:pPr eaLnBrk="1" hangingPunct="1"/>
            <a:r>
              <a:rPr lang="en-US" dirty="0"/>
              <a:t>Service Capacity Planning</a:t>
            </a:r>
          </a:p>
        </p:txBody>
      </p:sp>
    </p:spTree>
    <p:extLst>
      <p:ext uri="{BB962C8B-B14F-4D97-AF65-F5344CB8AC3E}">
        <p14:creationId xmlns:p14="http://schemas.microsoft.com/office/powerpoint/2010/main" val="1790855061"/>
      </p:ext>
    </p:extLst>
  </p:cSld>
  <p:clrMapOvr>
    <a:masterClrMapping/>
  </p:clrMapOvr>
  <p:transition>
    <p:fade thruBlk="1"/>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Content Placeholder 2"/>
          <p:cNvSpPr>
            <a:spLocks noGrp="1"/>
          </p:cNvSpPr>
          <p:nvPr>
            <p:ph idx="1"/>
          </p:nvPr>
        </p:nvSpPr>
        <p:spPr/>
        <p:txBody>
          <a:bodyPr>
            <a:normAutofit/>
          </a:bodyPr>
          <a:lstStyle/>
          <a:p>
            <a:pPr eaLnBrk="1" hangingPunct="1"/>
            <a:r>
              <a:rPr lang="en-US" b="0" dirty="0"/>
              <a:t>Strategies used to offset capacity limitations and that are intended to achieve a closer match between supply and demand</a:t>
            </a:r>
          </a:p>
          <a:p>
            <a:pPr lvl="1" eaLnBrk="1" hangingPunct="1"/>
            <a:r>
              <a:rPr lang="en-US" dirty="0"/>
              <a:t>Pricing</a:t>
            </a:r>
          </a:p>
          <a:p>
            <a:pPr lvl="1" eaLnBrk="1" hangingPunct="1"/>
            <a:r>
              <a:rPr lang="en-US" dirty="0"/>
              <a:t>Promotions</a:t>
            </a:r>
          </a:p>
          <a:p>
            <a:pPr lvl="1" eaLnBrk="1" hangingPunct="1"/>
            <a:r>
              <a:rPr lang="en-US" dirty="0"/>
              <a:t>Discounts</a:t>
            </a:r>
          </a:p>
          <a:p>
            <a:pPr lvl="1" eaLnBrk="1" hangingPunct="1"/>
            <a:r>
              <a:rPr lang="en-US" dirty="0"/>
              <a:t>Other tactics to shift demand from peak periods into slow periods</a:t>
            </a:r>
          </a:p>
        </p:txBody>
      </p:sp>
      <p:sp>
        <p:nvSpPr>
          <p:cNvPr id="22530" name="Title 1"/>
          <p:cNvSpPr>
            <a:spLocks noGrp="1"/>
          </p:cNvSpPr>
          <p:nvPr>
            <p:ph type="title"/>
          </p:nvPr>
        </p:nvSpPr>
        <p:spPr/>
        <p:txBody>
          <a:bodyPr>
            <a:normAutofit/>
          </a:bodyPr>
          <a:lstStyle/>
          <a:p>
            <a:pPr eaLnBrk="1" hangingPunct="1"/>
            <a:r>
              <a:rPr lang="en-US" dirty="0"/>
              <a:t>Demand Management Strategies</a:t>
            </a:r>
          </a:p>
        </p:txBody>
      </p:sp>
    </p:spTree>
    <p:extLst>
      <p:ext uri="{BB962C8B-B14F-4D97-AF65-F5344CB8AC3E}">
        <p14:creationId xmlns:p14="http://schemas.microsoft.com/office/powerpoint/2010/main" val="439355899"/>
      </p:ext>
    </p:extLst>
  </p:cSld>
  <p:clrMapOvr>
    <a:masterClrMapping/>
  </p:clrMapOvr>
  <p:transition>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lstStyle/>
          <a:p>
            <a:pPr eaLnBrk="1" hangingPunct="1"/>
            <a:r>
              <a:rPr lang="en-US" sz="2200" b="0" dirty="0"/>
              <a:t>Once capacity requirements are determined, the organization must decide whether to produce a good or service itself or outsource</a:t>
            </a:r>
          </a:p>
          <a:p>
            <a:pPr eaLnBrk="1" hangingPunct="1"/>
            <a:endParaRPr lang="en-US" sz="2200" b="0" dirty="0"/>
          </a:p>
          <a:p>
            <a:pPr eaLnBrk="1" hangingPunct="1"/>
            <a:r>
              <a:rPr lang="en-US" sz="2200" b="0" dirty="0"/>
              <a:t>Factors to consider:</a:t>
            </a:r>
          </a:p>
          <a:p>
            <a:pPr lvl="1" eaLnBrk="1" hangingPunct="1"/>
            <a:r>
              <a:rPr lang="en-US" sz="1800" dirty="0"/>
              <a:t>Available capacity</a:t>
            </a:r>
          </a:p>
          <a:p>
            <a:pPr lvl="1" eaLnBrk="1" hangingPunct="1"/>
            <a:r>
              <a:rPr lang="en-US" sz="1800" dirty="0"/>
              <a:t>Expertise</a:t>
            </a:r>
          </a:p>
          <a:p>
            <a:pPr lvl="1" eaLnBrk="1" hangingPunct="1"/>
            <a:r>
              <a:rPr lang="en-US" sz="1800" dirty="0"/>
              <a:t>Quality considerations</a:t>
            </a:r>
          </a:p>
          <a:p>
            <a:pPr lvl="1" eaLnBrk="1" hangingPunct="1"/>
            <a:r>
              <a:rPr lang="en-US" sz="1800" dirty="0"/>
              <a:t>The nature of demand</a:t>
            </a:r>
          </a:p>
          <a:p>
            <a:pPr lvl="1" eaLnBrk="1" hangingPunct="1"/>
            <a:r>
              <a:rPr lang="en-US" sz="1800" dirty="0"/>
              <a:t>Cost</a:t>
            </a:r>
          </a:p>
          <a:p>
            <a:pPr lvl="1" eaLnBrk="1" hangingPunct="1"/>
            <a:r>
              <a:rPr lang="en-US" sz="1800" dirty="0"/>
              <a:t>Risks</a:t>
            </a:r>
          </a:p>
        </p:txBody>
      </p:sp>
      <p:sp>
        <p:nvSpPr>
          <p:cNvPr id="23554" name="Title 1"/>
          <p:cNvSpPr>
            <a:spLocks noGrp="1"/>
          </p:cNvSpPr>
          <p:nvPr>
            <p:ph type="title"/>
          </p:nvPr>
        </p:nvSpPr>
        <p:spPr/>
        <p:txBody>
          <a:bodyPr>
            <a:normAutofit/>
          </a:bodyPr>
          <a:lstStyle/>
          <a:p>
            <a:pPr eaLnBrk="1" hangingPunct="1"/>
            <a:r>
              <a:rPr lang="en-US" dirty="0"/>
              <a:t>In-House or Outsource?</a:t>
            </a:r>
          </a:p>
        </p:txBody>
      </p:sp>
    </p:spTree>
    <p:extLst>
      <p:ext uri="{BB962C8B-B14F-4D97-AF65-F5344CB8AC3E}">
        <p14:creationId xmlns:p14="http://schemas.microsoft.com/office/powerpoint/2010/main" val="3859840362"/>
      </p:ext>
    </p:extLst>
  </p:cSld>
  <p:clrMapOvr>
    <a:masterClrMapping/>
  </p:clrMapOvr>
  <p:transition>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dirty="0"/>
              <a:t>Outsourcing a process</a:t>
            </a:r>
          </a:p>
        </p:txBody>
      </p:sp>
      <p:sp>
        <p:nvSpPr>
          <p:cNvPr id="7171" name="Rectangle 3"/>
          <p:cNvSpPr>
            <a:spLocks noGrp="1" noChangeArrowheads="1"/>
          </p:cNvSpPr>
          <p:nvPr>
            <p:ph sz="half" idx="1"/>
          </p:nvPr>
        </p:nvSpPr>
        <p:spPr>
          <a:xfrm>
            <a:off x="809625" y="2214563"/>
            <a:ext cx="3902075" cy="3348037"/>
          </a:xfrm>
        </p:spPr>
        <p:txBody>
          <a:bodyPr/>
          <a:lstStyle/>
          <a:p>
            <a:pPr eaLnBrk="1" hangingPunct="1"/>
            <a:r>
              <a:rPr lang="en-US" sz="3200" dirty="0"/>
              <a:t>Cost</a:t>
            </a:r>
          </a:p>
          <a:p>
            <a:pPr eaLnBrk="1" hangingPunct="1"/>
            <a:endParaRPr lang="en-US" sz="3200" dirty="0"/>
          </a:p>
          <a:p>
            <a:pPr eaLnBrk="1" hangingPunct="1"/>
            <a:r>
              <a:rPr lang="en-US" sz="3200" dirty="0"/>
              <a:t>Capacity</a:t>
            </a:r>
          </a:p>
          <a:p>
            <a:pPr eaLnBrk="1" hangingPunct="1"/>
            <a:endParaRPr lang="en-US" sz="3200" dirty="0"/>
          </a:p>
          <a:p>
            <a:pPr eaLnBrk="1" hangingPunct="1"/>
            <a:r>
              <a:rPr lang="en-US" sz="3200" dirty="0"/>
              <a:t>Quality </a:t>
            </a:r>
          </a:p>
        </p:txBody>
      </p:sp>
      <p:sp>
        <p:nvSpPr>
          <p:cNvPr id="7172" name="Rectangle 4"/>
          <p:cNvSpPr>
            <a:spLocks noGrp="1" noChangeArrowheads="1"/>
          </p:cNvSpPr>
          <p:nvPr>
            <p:ph sz="half" idx="2"/>
          </p:nvPr>
        </p:nvSpPr>
        <p:spPr>
          <a:xfrm>
            <a:off x="4864100" y="2214563"/>
            <a:ext cx="3903663" cy="3500437"/>
          </a:xfrm>
        </p:spPr>
        <p:txBody>
          <a:bodyPr/>
          <a:lstStyle/>
          <a:p>
            <a:pPr eaLnBrk="1" hangingPunct="1"/>
            <a:r>
              <a:rPr lang="en-US" sz="3200"/>
              <a:t>Speed</a:t>
            </a:r>
          </a:p>
          <a:p>
            <a:pPr eaLnBrk="1" hangingPunct="1"/>
            <a:endParaRPr lang="en-US" sz="3200"/>
          </a:p>
          <a:p>
            <a:pPr eaLnBrk="1" hangingPunct="1"/>
            <a:r>
              <a:rPr lang="en-US" sz="3200"/>
              <a:t>Reliability</a:t>
            </a:r>
          </a:p>
          <a:p>
            <a:pPr eaLnBrk="1" hangingPunct="1"/>
            <a:endParaRPr lang="en-US" sz="3200"/>
          </a:p>
          <a:p>
            <a:pPr eaLnBrk="1" hangingPunct="1"/>
            <a:r>
              <a:rPr lang="en-US" sz="3200"/>
              <a:t>Expertise</a:t>
            </a:r>
          </a:p>
        </p:txBody>
      </p:sp>
    </p:spTree>
    <p:extLst>
      <p:ext uri="{BB962C8B-B14F-4D97-AF65-F5344CB8AC3E}">
        <p14:creationId xmlns:p14="http://schemas.microsoft.com/office/powerpoint/2010/main" val="498988786"/>
      </p:ext>
    </p:extLst>
  </p:cSld>
  <p:clrMapOvr>
    <a:masterClrMapping/>
  </p:clrMapOvr>
  <p:transition>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CA" dirty="0"/>
              <a:t>Outsourcing + Off Shoring</a:t>
            </a:r>
          </a:p>
        </p:txBody>
      </p:sp>
      <p:graphicFrame>
        <p:nvGraphicFramePr>
          <p:cNvPr id="8" name="Content Placeholder 7"/>
          <p:cNvGraphicFramePr>
            <a:graphicFrameLocks noGrp="1"/>
          </p:cNvGraphicFramePr>
          <p:nvPr>
            <p:ph idx="1"/>
          </p:nvPr>
        </p:nvGraphicFramePr>
        <p:xfrm>
          <a:off x="1182688" y="2017713"/>
          <a:ext cx="7580312" cy="4114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5867400" y="2438400"/>
            <a:ext cx="762000" cy="830997"/>
          </a:xfrm>
          <a:prstGeom prst="rect">
            <a:avLst/>
          </a:prstGeom>
          <a:noFill/>
        </p:spPr>
        <p:txBody>
          <a:bodyPr wrap="square" rtlCol="0">
            <a:spAutoFit/>
          </a:bodyPr>
          <a:lstStyle/>
          <a:p>
            <a:r>
              <a:rPr lang="en-CA" sz="4800" b="1" dirty="0">
                <a:solidFill>
                  <a:srgbClr val="FF0000"/>
                </a:solidFill>
              </a:rPr>
              <a:t>?</a:t>
            </a:r>
            <a:endParaRPr lang="en-CA" b="1" dirty="0">
              <a:solidFill>
                <a:srgbClr val="FF0000"/>
              </a:solidFill>
            </a:endParaRPr>
          </a:p>
        </p:txBody>
      </p:sp>
      <p:sp>
        <p:nvSpPr>
          <p:cNvPr id="11" name="TextBox 10"/>
          <p:cNvSpPr txBox="1"/>
          <p:nvPr/>
        </p:nvSpPr>
        <p:spPr>
          <a:xfrm>
            <a:off x="3505200" y="2438400"/>
            <a:ext cx="762000" cy="830997"/>
          </a:xfrm>
          <a:prstGeom prst="rect">
            <a:avLst/>
          </a:prstGeom>
          <a:noFill/>
        </p:spPr>
        <p:txBody>
          <a:bodyPr wrap="square" rtlCol="0">
            <a:spAutoFit/>
          </a:bodyPr>
          <a:lstStyle/>
          <a:p>
            <a:r>
              <a:rPr lang="en-CA" sz="4800" b="1" dirty="0">
                <a:solidFill>
                  <a:srgbClr val="FF0000"/>
                </a:solidFill>
              </a:rPr>
              <a:t>?</a:t>
            </a:r>
            <a:endParaRPr lang="en-CA" b="1" dirty="0">
              <a:solidFill>
                <a:srgbClr val="FF0000"/>
              </a:solidFill>
            </a:endParaRPr>
          </a:p>
        </p:txBody>
      </p:sp>
      <p:sp>
        <p:nvSpPr>
          <p:cNvPr id="12" name="TextBox 11"/>
          <p:cNvSpPr txBox="1"/>
          <p:nvPr/>
        </p:nvSpPr>
        <p:spPr>
          <a:xfrm>
            <a:off x="3505200" y="4953000"/>
            <a:ext cx="762000" cy="830997"/>
          </a:xfrm>
          <a:prstGeom prst="rect">
            <a:avLst/>
          </a:prstGeom>
          <a:noFill/>
        </p:spPr>
        <p:txBody>
          <a:bodyPr wrap="square" rtlCol="0">
            <a:spAutoFit/>
          </a:bodyPr>
          <a:lstStyle/>
          <a:p>
            <a:r>
              <a:rPr lang="en-CA" sz="4800" b="1" dirty="0">
                <a:solidFill>
                  <a:srgbClr val="FF0000"/>
                </a:solidFill>
              </a:rPr>
              <a:t>?</a:t>
            </a:r>
            <a:endParaRPr lang="en-CA" b="1" dirty="0">
              <a:solidFill>
                <a:srgbClr val="FF0000"/>
              </a:solidFill>
            </a:endParaRPr>
          </a:p>
        </p:txBody>
      </p:sp>
      <p:sp>
        <p:nvSpPr>
          <p:cNvPr id="13" name="TextBox 12"/>
          <p:cNvSpPr txBox="1"/>
          <p:nvPr/>
        </p:nvSpPr>
        <p:spPr>
          <a:xfrm>
            <a:off x="5867400" y="4953000"/>
            <a:ext cx="762000" cy="830997"/>
          </a:xfrm>
          <a:prstGeom prst="rect">
            <a:avLst/>
          </a:prstGeom>
          <a:noFill/>
        </p:spPr>
        <p:txBody>
          <a:bodyPr wrap="square" rtlCol="0">
            <a:spAutoFit/>
          </a:bodyPr>
          <a:lstStyle/>
          <a:p>
            <a:r>
              <a:rPr lang="en-CA" sz="4800" b="1" dirty="0">
                <a:solidFill>
                  <a:srgbClr val="FF0000"/>
                </a:solidFill>
              </a:rPr>
              <a:t>?</a:t>
            </a:r>
            <a:endParaRPr lang="en-CA" b="1" dirty="0">
              <a:solidFill>
                <a:srgbClr val="FF0000"/>
              </a:solidFill>
            </a:endParaRPr>
          </a:p>
        </p:txBody>
      </p:sp>
    </p:spTree>
    <p:extLst>
      <p:ext uri="{BB962C8B-B14F-4D97-AF65-F5344CB8AC3E}">
        <p14:creationId xmlns:p14="http://schemas.microsoft.com/office/powerpoint/2010/main" val="2646304277"/>
      </p:ext>
    </p:extLst>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Content Placeholder 2"/>
          <p:cNvSpPr>
            <a:spLocks noGrp="1"/>
          </p:cNvSpPr>
          <p:nvPr>
            <p:ph idx="1"/>
          </p:nvPr>
        </p:nvSpPr>
        <p:spPr/>
        <p:txBody>
          <a:bodyPr/>
          <a:lstStyle/>
          <a:p>
            <a:pPr eaLnBrk="1" hangingPunct="1"/>
            <a:r>
              <a:rPr lang="en-US" sz="2400" b="0" dirty="0"/>
              <a:t>Things that can be done to enhance capacity management:</a:t>
            </a:r>
          </a:p>
          <a:p>
            <a:pPr lvl="1" eaLnBrk="1" hangingPunct="1"/>
            <a:r>
              <a:rPr lang="en-US" sz="2000" dirty="0"/>
              <a:t>Design flexibility into systems</a:t>
            </a:r>
          </a:p>
          <a:p>
            <a:pPr lvl="1" eaLnBrk="1" hangingPunct="1"/>
            <a:r>
              <a:rPr lang="en-US" sz="2000" dirty="0"/>
              <a:t>Take stage of life cycle into account</a:t>
            </a:r>
          </a:p>
          <a:p>
            <a:pPr lvl="1" eaLnBrk="1" hangingPunct="1"/>
            <a:r>
              <a:rPr lang="en-US" sz="2000" dirty="0"/>
              <a:t>Take a “big-picture” approach to capacity changes</a:t>
            </a:r>
          </a:p>
          <a:p>
            <a:pPr lvl="1" eaLnBrk="1" hangingPunct="1"/>
            <a:r>
              <a:rPr lang="en-US" sz="2000" dirty="0"/>
              <a:t>Prepare to deal with capacity “chunks”</a:t>
            </a:r>
          </a:p>
          <a:p>
            <a:pPr lvl="1" eaLnBrk="1" hangingPunct="1"/>
            <a:r>
              <a:rPr lang="en-US" sz="2000" dirty="0"/>
              <a:t>Attempt to smooth capacity requirements</a:t>
            </a:r>
          </a:p>
          <a:p>
            <a:pPr lvl="1" eaLnBrk="1" hangingPunct="1"/>
            <a:r>
              <a:rPr lang="en-US" sz="2000" dirty="0"/>
              <a:t>Identify the optimal operating level</a:t>
            </a:r>
          </a:p>
          <a:p>
            <a:pPr lvl="1" eaLnBrk="1" hangingPunct="1"/>
            <a:r>
              <a:rPr lang="en-US" sz="2000" dirty="0"/>
              <a:t>Choose a strategy if expansion is involved</a:t>
            </a:r>
          </a:p>
        </p:txBody>
      </p:sp>
      <p:sp>
        <p:nvSpPr>
          <p:cNvPr id="24578" name="Title 1"/>
          <p:cNvSpPr>
            <a:spLocks noGrp="1"/>
          </p:cNvSpPr>
          <p:nvPr>
            <p:ph type="title"/>
          </p:nvPr>
        </p:nvSpPr>
        <p:spPr/>
        <p:txBody>
          <a:bodyPr>
            <a:normAutofit/>
          </a:bodyPr>
          <a:lstStyle/>
          <a:p>
            <a:pPr eaLnBrk="1" hangingPunct="1"/>
            <a:r>
              <a:rPr lang="en-US" dirty="0"/>
              <a:t>Developing Capacity Alternatives</a:t>
            </a:r>
          </a:p>
        </p:txBody>
      </p:sp>
    </p:spTree>
    <p:extLst>
      <p:ext uri="{BB962C8B-B14F-4D97-AF65-F5344CB8AC3E}">
        <p14:creationId xmlns:p14="http://schemas.microsoft.com/office/powerpoint/2010/main" val="1985924199"/>
      </p:ext>
    </p:extLst>
  </p:cSld>
  <p:clrMapOvr>
    <a:masterClrMapping/>
  </p:clrMapOvr>
  <p:transition>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pPr eaLnBrk="1" hangingPunct="1"/>
            <a:r>
              <a:rPr lang="en-US" dirty="0"/>
              <a:t>The Need for Location Decisions</a:t>
            </a:r>
          </a:p>
        </p:txBody>
      </p:sp>
      <p:sp>
        <p:nvSpPr>
          <p:cNvPr id="14339" name="Content Placeholder 2"/>
          <p:cNvSpPr>
            <a:spLocks noGrp="1"/>
          </p:cNvSpPr>
          <p:nvPr>
            <p:ph idx="1"/>
          </p:nvPr>
        </p:nvSpPr>
        <p:spPr>
          <a:xfrm>
            <a:off x="762000" y="1524000"/>
            <a:ext cx="7772400" cy="4572000"/>
          </a:xfrm>
        </p:spPr>
        <p:txBody>
          <a:bodyPr/>
          <a:lstStyle/>
          <a:p>
            <a:pPr eaLnBrk="1" hangingPunct="1"/>
            <a:r>
              <a:rPr lang="en-US" dirty="0"/>
              <a:t>Location decisions arise for a variety of reasons:</a:t>
            </a:r>
          </a:p>
          <a:p>
            <a:pPr lvl="1" eaLnBrk="1" hangingPunct="1"/>
            <a:r>
              <a:rPr lang="en-US" dirty="0"/>
              <a:t>Addition of new facilities</a:t>
            </a:r>
          </a:p>
          <a:p>
            <a:pPr lvl="2" eaLnBrk="1" hangingPunct="1"/>
            <a:r>
              <a:rPr lang="en-US" dirty="0"/>
              <a:t>As part of a marketing strategy to expand markets</a:t>
            </a:r>
          </a:p>
          <a:p>
            <a:pPr lvl="2" eaLnBrk="1" hangingPunct="1"/>
            <a:r>
              <a:rPr lang="en-US" dirty="0"/>
              <a:t>Growth in demand that cannot be satisfied by expanding existing facilities</a:t>
            </a:r>
          </a:p>
          <a:p>
            <a:pPr lvl="1"/>
            <a:endParaRPr lang="en-US" dirty="0"/>
          </a:p>
          <a:p>
            <a:pPr lvl="1"/>
            <a:r>
              <a:rPr lang="en-US" dirty="0"/>
              <a:t>Depletion of basic inputs requires relocation</a:t>
            </a:r>
          </a:p>
          <a:p>
            <a:pPr lvl="1"/>
            <a:endParaRPr lang="en-US" dirty="0"/>
          </a:p>
          <a:p>
            <a:pPr lvl="1"/>
            <a:r>
              <a:rPr lang="en-US" dirty="0"/>
              <a:t>Shift in markets</a:t>
            </a:r>
          </a:p>
          <a:p>
            <a:pPr lvl="1"/>
            <a:endParaRPr lang="en-US" dirty="0"/>
          </a:p>
          <a:p>
            <a:pPr lvl="1"/>
            <a:r>
              <a:rPr lang="en-US" dirty="0"/>
              <a:t>Cost of doing business at a particular location makes relocation attractive</a:t>
            </a:r>
          </a:p>
        </p:txBody>
      </p:sp>
    </p:spTree>
    <p:extLst>
      <p:ext uri="{BB962C8B-B14F-4D97-AF65-F5344CB8AC3E}">
        <p14:creationId xmlns:p14="http://schemas.microsoft.com/office/powerpoint/2010/main" val="1466037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Content Placeholder 2"/>
          <p:cNvSpPr>
            <a:spLocks noGrp="1"/>
          </p:cNvSpPr>
          <p:nvPr>
            <p:ph idx="1"/>
          </p:nvPr>
        </p:nvSpPr>
        <p:spPr/>
        <p:txBody>
          <a:bodyPr/>
          <a:lstStyle/>
          <a:p>
            <a:pPr eaLnBrk="1" hangingPunct="1"/>
            <a:r>
              <a:rPr lang="en-US" sz="2400" dirty="0"/>
              <a:t>Location decisions:</a:t>
            </a:r>
          </a:p>
          <a:p>
            <a:pPr lvl="1" eaLnBrk="1" hangingPunct="1"/>
            <a:r>
              <a:rPr lang="en-US" sz="1800" dirty="0"/>
              <a:t>Are closely tied to an organization’s strategies</a:t>
            </a:r>
          </a:p>
          <a:p>
            <a:pPr lvl="2" eaLnBrk="1" hangingPunct="1"/>
            <a:r>
              <a:rPr lang="en-US" sz="1800" dirty="0"/>
              <a:t>Low-cost</a:t>
            </a:r>
          </a:p>
          <a:p>
            <a:pPr lvl="2" eaLnBrk="1" hangingPunct="1"/>
            <a:r>
              <a:rPr lang="en-US" sz="1800" dirty="0"/>
              <a:t>Convenience to attract market share</a:t>
            </a:r>
          </a:p>
          <a:p>
            <a:pPr lvl="1" eaLnBrk="1" hangingPunct="1"/>
            <a:endParaRPr lang="en-US" sz="1800" dirty="0"/>
          </a:p>
          <a:p>
            <a:pPr lvl="1" eaLnBrk="1" hangingPunct="1"/>
            <a:r>
              <a:rPr lang="en-US" sz="1800" dirty="0"/>
              <a:t>Effect capacity and flexibility</a:t>
            </a:r>
          </a:p>
          <a:p>
            <a:pPr lvl="1" eaLnBrk="1" hangingPunct="1"/>
            <a:endParaRPr lang="en-US" sz="1800" dirty="0"/>
          </a:p>
          <a:p>
            <a:pPr lvl="1" eaLnBrk="1" hangingPunct="1"/>
            <a:r>
              <a:rPr lang="en-US" sz="1800" dirty="0"/>
              <a:t>Represent a long-term commitment of resources</a:t>
            </a:r>
          </a:p>
          <a:p>
            <a:pPr lvl="1" eaLnBrk="1" hangingPunct="1"/>
            <a:endParaRPr lang="en-US" sz="1800" dirty="0"/>
          </a:p>
          <a:p>
            <a:pPr lvl="1" eaLnBrk="1" hangingPunct="1"/>
            <a:r>
              <a:rPr lang="en-US" sz="1800" dirty="0"/>
              <a:t>Effect investment requirements, operating costs, revenues, and operations</a:t>
            </a:r>
          </a:p>
          <a:p>
            <a:pPr lvl="1" eaLnBrk="1" hangingPunct="1"/>
            <a:endParaRPr lang="en-US" sz="1800" dirty="0"/>
          </a:p>
          <a:p>
            <a:pPr lvl="1" eaLnBrk="1" hangingPunct="1"/>
            <a:r>
              <a:rPr lang="en-US" sz="1800" dirty="0"/>
              <a:t>Impact competitive advantage</a:t>
            </a:r>
          </a:p>
          <a:p>
            <a:pPr lvl="1" eaLnBrk="1" hangingPunct="1"/>
            <a:endParaRPr lang="en-US" sz="1800" dirty="0"/>
          </a:p>
          <a:p>
            <a:pPr lvl="1" eaLnBrk="1" hangingPunct="1"/>
            <a:r>
              <a:rPr lang="en-US" sz="1800" dirty="0"/>
              <a:t>Importance to supply chains</a:t>
            </a:r>
          </a:p>
        </p:txBody>
      </p:sp>
      <p:sp>
        <p:nvSpPr>
          <p:cNvPr id="15362" name="Title 1"/>
          <p:cNvSpPr>
            <a:spLocks noGrp="1"/>
          </p:cNvSpPr>
          <p:nvPr>
            <p:ph type="title"/>
          </p:nvPr>
        </p:nvSpPr>
        <p:spPr/>
        <p:txBody>
          <a:bodyPr/>
          <a:lstStyle/>
          <a:p>
            <a:pPr eaLnBrk="1" hangingPunct="1"/>
            <a:r>
              <a:rPr lang="en-US" sz="3200" dirty="0"/>
              <a:t>Location Decisions:</a:t>
            </a:r>
            <a:br>
              <a:rPr lang="en-US" sz="3200" dirty="0"/>
            </a:br>
            <a:r>
              <a:rPr lang="en-US" sz="3200" dirty="0"/>
              <a:t>Strategically Important</a:t>
            </a:r>
          </a:p>
        </p:txBody>
      </p:sp>
    </p:spTree>
    <p:extLst>
      <p:ext uri="{BB962C8B-B14F-4D97-AF65-F5344CB8AC3E}">
        <p14:creationId xmlns:p14="http://schemas.microsoft.com/office/powerpoint/2010/main" val="1232616847"/>
      </p:ext>
    </p:extLst>
  </p:cSld>
  <p:clrMapOvr>
    <a:masterClrMapping/>
  </p:clrMapOvr>
  <p:transition>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Content Placeholder 2"/>
          <p:cNvSpPr>
            <a:spLocks noGrp="1"/>
          </p:cNvSpPr>
          <p:nvPr>
            <p:ph idx="1"/>
          </p:nvPr>
        </p:nvSpPr>
        <p:spPr/>
        <p:txBody>
          <a:bodyPr/>
          <a:lstStyle/>
          <a:p>
            <a:pPr eaLnBrk="1" hangingPunct="1"/>
            <a:r>
              <a:rPr lang="en-US" sz="2400" dirty="0"/>
              <a:t>Location decisions are based on:</a:t>
            </a:r>
          </a:p>
          <a:p>
            <a:pPr lvl="1" eaLnBrk="1" hangingPunct="1"/>
            <a:r>
              <a:rPr lang="en-US" sz="1800" dirty="0"/>
              <a:t>Profit potential or cost and customer service</a:t>
            </a:r>
          </a:p>
          <a:p>
            <a:pPr lvl="1" eaLnBrk="1" hangingPunct="1"/>
            <a:endParaRPr lang="en-US" sz="1800" dirty="0"/>
          </a:p>
          <a:p>
            <a:pPr lvl="1" eaLnBrk="1" hangingPunct="1"/>
            <a:r>
              <a:rPr lang="en-US" sz="1800" dirty="0"/>
              <a:t>Finding a number of acceptable locations from which to choose</a:t>
            </a:r>
          </a:p>
          <a:p>
            <a:pPr lvl="1" eaLnBrk="1" hangingPunct="1"/>
            <a:endParaRPr lang="en-US" sz="1800" dirty="0"/>
          </a:p>
          <a:p>
            <a:pPr lvl="1" eaLnBrk="1" hangingPunct="1"/>
            <a:r>
              <a:rPr lang="en-US" sz="1800" dirty="0"/>
              <a:t>Position in the supply chain</a:t>
            </a:r>
          </a:p>
          <a:p>
            <a:pPr lvl="2" eaLnBrk="1" hangingPunct="1"/>
            <a:r>
              <a:rPr lang="en-US" sz="1600" dirty="0"/>
              <a:t>End: accessibility, consumer demographics, traffic patterns, and local customs are important</a:t>
            </a:r>
          </a:p>
          <a:p>
            <a:pPr lvl="2" eaLnBrk="1" hangingPunct="1"/>
            <a:r>
              <a:rPr lang="en-US" sz="1600" dirty="0"/>
              <a:t>Middle: locate near suppliers or markets</a:t>
            </a:r>
          </a:p>
          <a:p>
            <a:pPr lvl="2" eaLnBrk="1" hangingPunct="1"/>
            <a:r>
              <a:rPr lang="en-US" sz="1600" dirty="0"/>
              <a:t>Beginning: locate near the source of raw materials</a:t>
            </a:r>
          </a:p>
          <a:p>
            <a:pPr lvl="1" eaLnBrk="1" hangingPunct="1"/>
            <a:endParaRPr lang="en-US" sz="1800" dirty="0"/>
          </a:p>
          <a:p>
            <a:pPr lvl="1" eaLnBrk="1" hangingPunct="1"/>
            <a:r>
              <a:rPr lang="en-US" sz="1800" dirty="0"/>
              <a:t>Web-based retail organizations are effectively location independent</a:t>
            </a:r>
          </a:p>
        </p:txBody>
      </p:sp>
      <p:sp>
        <p:nvSpPr>
          <p:cNvPr id="16386" name="Title 1"/>
          <p:cNvSpPr>
            <a:spLocks noGrp="1"/>
          </p:cNvSpPr>
          <p:nvPr>
            <p:ph type="title"/>
          </p:nvPr>
        </p:nvSpPr>
        <p:spPr/>
        <p:txBody>
          <a:bodyPr/>
          <a:lstStyle/>
          <a:p>
            <a:pPr eaLnBrk="1" hangingPunct="1"/>
            <a:r>
              <a:rPr lang="en-US" sz="3200" dirty="0"/>
              <a:t>Location Decisions: Objectives</a:t>
            </a:r>
          </a:p>
        </p:txBody>
      </p:sp>
    </p:spTree>
    <p:extLst>
      <p:ext uri="{BB962C8B-B14F-4D97-AF65-F5344CB8AC3E}">
        <p14:creationId xmlns:p14="http://schemas.microsoft.com/office/powerpoint/2010/main" val="754890260"/>
      </p:ext>
    </p:extLst>
  </p:cSld>
  <p:clrMapOvr>
    <a:masterClrMapping/>
  </p:clrMapOvr>
  <p:transition>
    <p:fade thruBlk="1"/>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dirty="0"/>
              <a:t>Supply Chain Considerations</a:t>
            </a:r>
            <a:endParaRPr lang="en-US" dirty="0"/>
          </a:p>
        </p:txBody>
      </p:sp>
      <p:sp>
        <p:nvSpPr>
          <p:cNvPr id="4" name="Content Placeholder 3"/>
          <p:cNvSpPr>
            <a:spLocks noGrp="1"/>
          </p:cNvSpPr>
          <p:nvPr>
            <p:ph idx="1"/>
          </p:nvPr>
        </p:nvSpPr>
        <p:spPr>
          <a:xfrm>
            <a:off x="628650" y="1600200"/>
            <a:ext cx="7905750" cy="4495800"/>
          </a:xfrm>
        </p:spPr>
        <p:txBody>
          <a:bodyPr/>
          <a:lstStyle/>
          <a:p>
            <a:r>
              <a:rPr lang="en-US" sz="2400" b="0" dirty="0"/>
              <a:t>Supply chain management must address  supply chain configuration:</a:t>
            </a:r>
          </a:p>
          <a:p>
            <a:pPr lvl="1"/>
            <a:r>
              <a:rPr lang="en-US" dirty="0"/>
              <a:t>Number and location of suppliers, production facilities, warehouses and distribution centers</a:t>
            </a:r>
          </a:p>
          <a:p>
            <a:pPr lvl="1"/>
            <a:r>
              <a:rPr lang="en-US" dirty="0"/>
              <a:t>Centralized vs. decentralized distribution</a:t>
            </a:r>
          </a:p>
          <a:p>
            <a:endParaRPr lang="en-US" sz="2400" b="0" dirty="0"/>
          </a:p>
          <a:p>
            <a:r>
              <a:rPr lang="en-US" sz="2400" b="0" dirty="0"/>
              <a:t>The importance of such decisions is underscored by their reflection of the basic strategy for accessing customer markets</a:t>
            </a:r>
          </a:p>
          <a:p>
            <a:endParaRPr lang="en-US" dirty="0"/>
          </a:p>
        </p:txBody>
      </p:sp>
    </p:spTree>
    <p:extLst>
      <p:ext uri="{BB962C8B-B14F-4D97-AF65-F5344CB8AC3E}">
        <p14:creationId xmlns:p14="http://schemas.microsoft.com/office/powerpoint/2010/main" val="38296578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dirty="0"/>
              <a:t>Global Location: Benefits</a:t>
            </a:r>
          </a:p>
        </p:txBody>
      </p:sp>
      <p:sp>
        <p:nvSpPr>
          <p:cNvPr id="20483" name="Content Placeholder 2"/>
          <p:cNvSpPr>
            <a:spLocks noGrp="1"/>
          </p:cNvSpPr>
          <p:nvPr>
            <p:ph idx="1"/>
          </p:nvPr>
        </p:nvSpPr>
        <p:spPr/>
        <p:txBody>
          <a:bodyPr/>
          <a:lstStyle/>
          <a:p>
            <a:pPr eaLnBrk="1" hangingPunct="1"/>
            <a:r>
              <a:rPr lang="en-US" b="0" dirty="0"/>
              <a:t>A wide range of benefits have accrued to organizations that have globalized operations:</a:t>
            </a:r>
          </a:p>
          <a:p>
            <a:pPr lvl="1" eaLnBrk="1" hangingPunct="1"/>
            <a:r>
              <a:rPr lang="en-US" dirty="0"/>
              <a:t>Markets</a:t>
            </a:r>
          </a:p>
          <a:p>
            <a:pPr lvl="1" eaLnBrk="1" hangingPunct="1"/>
            <a:r>
              <a:rPr lang="en-US" dirty="0"/>
              <a:t>Cost savings</a:t>
            </a:r>
          </a:p>
          <a:p>
            <a:pPr lvl="1" eaLnBrk="1" hangingPunct="1"/>
            <a:r>
              <a:rPr lang="en-US" dirty="0"/>
              <a:t>Legal and regulatory</a:t>
            </a:r>
          </a:p>
          <a:p>
            <a:pPr lvl="1" eaLnBrk="1" hangingPunct="1"/>
            <a:r>
              <a:rPr lang="en-US" dirty="0"/>
              <a:t>Financial</a:t>
            </a:r>
          </a:p>
          <a:p>
            <a:pPr lvl="1" eaLnBrk="1" hangingPunct="1"/>
            <a:r>
              <a:rPr lang="en-US" dirty="0"/>
              <a:t>Other</a:t>
            </a:r>
          </a:p>
        </p:txBody>
      </p:sp>
      <p:pic>
        <p:nvPicPr>
          <p:cNvPr id="20484" name="Picture 2" descr="C:\Documents and Settings\Administrator\Local Settings\Temporary Internet Files\Content.IE5\U90LILML\MCj04380590000[1].png"/>
          <p:cNvPicPr>
            <a:picLocks noChangeAspect="1" noChangeArrowheads="1"/>
          </p:cNvPicPr>
          <p:nvPr/>
        </p:nvPicPr>
        <p:blipFill>
          <a:blip r:embed="rId3"/>
          <a:srcRect/>
          <a:stretch>
            <a:fillRect/>
          </a:stretch>
        </p:blipFill>
        <p:spPr bwMode="auto">
          <a:xfrm>
            <a:off x="5943600" y="3810000"/>
            <a:ext cx="2743200" cy="2743200"/>
          </a:xfrm>
          <a:prstGeom prst="rect">
            <a:avLst/>
          </a:prstGeom>
          <a:noFill/>
          <a:ln w="9525">
            <a:noFill/>
            <a:miter lim="800000"/>
            <a:headEnd/>
            <a:tailEnd/>
          </a:ln>
          <a:effectLst>
            <a:softEdge rad="127000"/>
          </a:effectLst>
        </p:spPr>
      </p:pic>
    </p:spTree>
    <p:extLst>
      <p:ext uri="{BB962C8B-B14F-4D97-AF65-F5344CB8AC3E}">
        <p14:creationId xmlns:p14="http://schemas.microsoft.com/office/powerpoint/2010/main" val="9654516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Content Placeholder 2"/>
          <p:cNvSpPr>
            <a:spLocks noGrp="1"/>
          </p:cNvSpPr>
          <p:nvPr>
            <p:ph idx="1"/>
          </p:nvPr>
        </p:nvSpPr>
        <p:spPr/>
        <p:txBody>
          <a:bodyPr/>
          <a:lstStyle/>
          <a:p>
            <a:pPr eaLnBrk="1" hangingPunct="1"/>
            <a:r>
              <a:rPr lang="en-US" dirty="0"/>
              <a:t>There are a number of disadvantages that may arise when locating globally:</a:t>
            </a:r>
          </a:p>
          <a:p>
            <a:pPr lvl="1" eaLnBrk="1" hangingPunct="1"/>
            <a:r>
              <a:rPr lang="en-US" dirty="0"/>
              <a:t>Transportation costs</a:t>
            </a:r>
          </a:p>
          <a:p>
            <a:pPr lvl="1" eaLnBrk="1" hangingPunct="1"/>
            <a:r>
              <a:rPr lang="en-US" dirty="0"/>
              <a:t>Security costs</a:t>
            </a:r>
          </a:p>
          <a:p>
            <a:pPr lvl="1" eaLnBrk="1" hangingPunct="1"/>
            <a:r>
              <a:rPr lang="en-US" dirty="0"/>
              <a:t>Unskilled labor</a:t>
            </a:r>
          </a:p>
          <a:p>
            <a:pPr lvl="1" eaLnBrk="1" hangingPunct="1"/>
            <a:r>
              <a:rPr lang="en-US" dirty="0"/>
              <a:t>Import restrictions</a:t>
            </a:r>
          </a:p>
          <a:p>
            <a:pPr lvl="1" eaLnBrk="1" hangingPunct="1"/>
            <a:r>
              <a:rPr lang="en-US" dirty="0"/>
              <a:t>Criticism for locating out-of-country</a:t>
            </a:r>
          </a:p>
        </p:txBody>
      </p:sp>
      <p:sp>
        <p:nvSpPr>
          <p:cNvPr id="21506" name="Title 1"/>
          <p:cNvSpPr>
            <a:spLocks noGrp="1"/>
          </p:cNvSpPr>
          <p:nvPr>
            <p:ph type="title"/>
          </p:nvPr>
        </p:nvSpPr>
        <p:spPr/>
        <p:txBody>
          <a:bodyPr/>
          <a:lstStyle/>
          <a:p>
            <a:pPr eaLnBrk="1" hangingPunct="1"/>
            <a:r>
              <a:rPr lang="en-US" dirty="0"/>
              <a:t>Global Location: Disadvantages</a:t>
            </a:r>
          </a:p>
        </p:txBody>
      </p:sp>
      <p:pic>
        <p:nvPicPr>
          <p:cNvPr id="21508" name="Picture 4" descr="C:\Documents and Settings\Administrator\Local Settings\Temporary Internet Files\Content.IE5\A5MFQPKZ\MCj02380590000[1].wmf"/>
          <p:cNvPicPr>
            <a:picLocks noChangeAspect="1" noChangeArrowheads="1"/>
          </p:cNvPicPr>
          <p:nvPr/>
        </p:nvPicPr>
        <p:blipFill>
          <a:blip r:embed="rId3"/>
          <a:srcRect/>
          <a:stretch>
            <a:fillRect/>
          </a:stretch>
        </p:blipFill>
        <p:spPr bwMode="auto">
          <a:xfrm>
            <a:off x="6019800" y="3733800"/>
            <a:ext cx="2514600" cy="2925763"/>
          </a:xfrm>
          <a:prstGeom prst="rect">
            <a:avLst/>
          </a:prstGeom>
          <a:noFill/>
          <a:ln w="9525">
            <a:noFill/>
            <a:miter lim="800000"/>
            <a:headEnd/>
            <a:tailEnd/>
          </a:ln>
        </p:spPr>
      </p:pic>
    </p:spTree>
    <p:extLst>
      <p:ext uri="{BB962C8B-B14F-4D97-AF65-F5344CB8AC3E}">
        <p14:creationId xmlns:p14="http://schemas.microsoft.com/office/powerpoint/2010/main" val="3472438412"/>
      </p:ext>
    </p:extLst>
  </p:cSld>
  <p:clrMapOvr>
    <a:masterClrMapping/>
  </p:clrMapOvr>
  <p:transition>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pPr eaLnBrk="1" hangingPunct="1"/>
            <a:r>
              <a:rPr lang="en-US" dirty="0"/>
              <a:t>Global Location: Risks</a:t>
            </a:r>
          </a:p>
        </p:txBody>
      </p:sp>
      <p:sp>
        <p:nvSpPr>
          <p:cNvPr id="22531" name="Content Placeholder 2"/>
          <p:cNvSpPr>
            <a:spLocks noGrp="1"/>
          </p:cNvSpPr>
          <p:nvPr>
            <p:ph idx="1"/>
          </p:nvPr>
        </p:nvSpPr>
        <p:spPr/>
        <p:txBody>
          <a:bodyPr/>
          <a:lstStyle/>
          <a:p>
            <a:pPr eaLnBrk="1" hangingPunct="1"/>
            <a:r>
              <a:rPr lang="en-US" dirty="0"/>
              <a:t>Organizations locating globally should be aware of potential risk factors related to:</a:t>
            </a:r>
          </a:p>
          <a:p>
            <a:pPr lvl="1" eaLnBrk="1" hangingPunct="1"/>
            <a:r>
              <a:rPr lang="en-US" dirty="0"/>
              <a:t>Political instability and unrest</a:t>
            </a:r>
          </a:p>
          <a:p>
            <a:pPr lvl="1" eaLnBrk="1" hangingPunct="1"/>
            <a:r>
              <a:rPr lang="en-US" dirty="0"/>
              <a:t>Terrorism</a:t>
            </a:r>
          </a:p>
          <a:p>
            <a:pPr lvl="1" eaLnBrk="1" hangingPunct="1"/>
            <a:r>
              <a:rPr lang="en-US" dirty="0"/>
              <a:t>Economic instability</a:t>
            </a:r>
          </a:p>
          <a:p>
            <a:pPr lvl="1" eaLnBrk="1" hangingPunct="1"/>
            <a:r>
              <a:rPr lang="en-US" dirty="0"/>
              <a:t>Legal regulation</a:t>
            </a:r>
          </a:p>
          <a:p>
            <a:pPr lvl="1" eaLnBrk="1" hangingPunct="1"/>
            <a:r>
              <a:rPr lang="en-US" dirty="0"/>
              <a:t>Ethical considerations</a:t>
            </a:r>
          </a:p>
          <a:p>
            <a:pPr lvl="1" eaLnBrk="1" hangingPunct="1"/>
            <a:r>
              <a:rPr lang="en-US" dirty="0"/>
              <a:t>Cultural differences</a:t>
            </a:r>
          </a:p>
          <a:p>
            <a:pPr lvl="1" eaLnBrk="1" hangingPunct="1"/>
            <a:endParaRPr lang="en-US" dirty="0"/>
          </a:p>
        </p:txBody>
      </p:sp>
      <p:pic>
        <p:nvPicPr>
          <p:cNvPr id="22532" name="Picture 2" descr="C:\Documents and Settings\Administrator\Local Settings\Temporary Internet Files\Content.IE5\8ZYP65WF\MCj02955730000[1].wmf"/>
          <p:cNvPicPr>
            <a:picLocks noChangeAspect="1" noChangeArrowheads="1"/>
          </p:cNvPicPr>
          <p:nvPr/>
        </p:nvPicPr>
        <p:blipFill>
          <a:blip r:embed="rId3"/>
          <a:srcRect/>
          <a:stretch>
            <a:fillRect/>
          </a:stretch>
        </p:blipFill>
        <p:spPr bwMode="auto">
          <a:xfrm>
            <a:off x="5410200" y="2743200"/>
            <a:ext cx="2438400" cy="2859088"/>
          </a:xfrm>
          <a:prstGeom prst="rect">
            <a:avLst/>
          </a:prstGeom>
          <a:noFill/>
          <a:ln w="9525">
            <a:noFill/>
            <a:miter lim="800000"/>
            <a:headEnd/>
            <a:tailEnd/>
          </a:ln>
        </p:spPr>
      </p:pic>
    </p:spTree>
    <p:extLst>
      <p:ext uri="{BB962C8B-B14F-4D97-AF65-F5344CB8AC3E}">
        <p14:creationId xmlns:p14="http://schemas.microsoft.com/office/powerpoint/2010/main" val="18637420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p:cNvSpPr>
            <a:spLocks noGrp="1"/>
          </p:cNvSpPr>
          <p:nvPr>
            <p:ph idx="1"/>
          </p:nvPr>
        </p:nvSpPr>
        <p:spPr/>
        <p:txBody>
          <a:bodyPr/>
          <a:lstStyle/>
          <a:p>
            <a:pPr eaLnBrk="1" hangingPunct="1"/>
            <a:r>
              <a:rPr lang="en-US" sz="2400" dirty="0"/>
              <a:t>Managerial implications for global operations:</a:t>
            </a:r>
          </a:p>
          <a:p>
            <a:pPr lvl="1" eaLnBrk="1" hangingPunct="1"/>
            <a:r>
              <a:rPr lang="en-US" sz="2000" dirty="0"/>
              <a:t>Language and cultural differences</a:t>
            </a:r>
          </a:p>
          <a:p>
            <a:pPr lvl="2" eaLnBrk="1" hangingPunct="1"/>
            <a:r>
              <a:rPr lang="en-US" sz="2000" dirty="0"/>
              <a:t>Risk of miscommunication</a:t>
            </a:r>
          </a:p>
          <a:p>
            <a:pPr lvl="2" eaLnBrk="1" hangingPunct="1"/>
            <a:r>
              <a:rPr lang="en-US" sz="2000" dirty="0"/>
              <a:t>Development of trust</a:t>
            </a:r>
          </a:p>
          <a:p>
            <a:pPr lvl="2" eaLnBrk="1" hangingPunct="1"/>
            <a:r>
              <a:rPr lang="en-US" sz="2000" dirty="0"/>
              <a:t>Different management styles</a:t>
            </a:r>
          </a:p>
          <a:p>
            <a:pPr lvl="2" eaLnBrk="1" hangingPunct="1"/>
            <a:r>
              <a:rPr lang="en-US" sz="2000" dirty="0"/>
              <a:t>Corruption and bribery</a:t>
            </a:r>
          </a:p>
          <a:p>
            <a:pPr lvl="1"/>
            <a:r>
              <a:rPr lang="en-US" sz="2000" dirty="0"/>
              <a:t>Increased travel (and related) costs</a:t>
            </a:r>
          </a:p>
          <a:p>
            <a:pPr lvl="1"/>
            <a:r>
              <a:rPr lang="en-US" sz="2000" dirty="0"/>
              <a:t>Challenges associated with managing far-flung operations</a:t>
            </a:r>
          </a:p>
          <a:p>
            <a:pPr lvl="1" eaLnBrk="1" hangingPunct="1"/>
            <a:r>
              <a:rPr lang="en-US" sz="2000" dirty="0"/>
              <a:t>Level of technology and resistance to technological change</a:t>
            </a:r>
          </a:p>
          <a:p>
            <a:pPr lvl="1" eaLnBrk="1" hangingPunct="1"/>
            <a:r>
              <a:rPr lang="en-US" sz="2000" dirty="0"/>
              <a:t>Domestic personnel may resist locating, even temporarily</a:t>
            </a:r>
          </a:p>
        </p:txBody>
      </p:sp>
      <p:sp>
        <p:nvSpPr>
          <p:cNvPr id="23554" name="Title 1"/>
          <p:cNvSpPr>
            <a:spLocks noGrp="1"/>
          </p:cNvSpPr>
          <p:nvPr>
            <p:ph type="title"/>
          </p:nvPr>
        </p:nvSpPr>
        <p:spPr/>
        <p:txBody>
          <a:bodyPr/>
          <a:lstStyle/>
          <a:p>
            <a:pPr eaLnBrk="1" hangingPunct="1"/>
            <a:r>
              <a:rPr lang="en-US" dirty="0"/>
              <a:t>Managing Global Operations</a:t>
            </a:r>
          </a:p>
        </p:txBody>
      </p:sp>
    </p:spTree>
    <p:extLst>
      <p:ext uri="{BB962C8B-B14F-4D97-AF65-F5344CB8AC3E}">
        <p14:creationId xmlns:p14="http://schemas.microsoft.com/office/powerpoint/2010/main" val="3020918769"/>
      </p:ext>
    </p:extLst>
  </p:cSld>
  <p:clrMapOvr>
    <a:masterClrMapping/>
  </p:clrMapOvr>
  <p:transition>
    <p:fade thruBlk="1"/>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6850" name="Rectangle 2"/>
          <p:cNvSpPr>
            <a:spLocks noGrp="1" noChangeArrowheads="1"/>
          </p:cNvSpPr>
          <p:nvPr>
            <p:ph type="title"/>
          </p:nvPr>
        </p:nvSpPr>
        <p:spPr>
          <a:noFill/>
          <a:ln/>
        </p:spPr>
        <p:txBody>
          <a:bodyPr lIns="90488" tIns="44450" rIns="90488" bIns="44450"/>
          <a:lstStyle/>
          <a:p>
            <a:r>
              <a:rPr lang="en-US"/>
              <a:t>Types of Facilities</a:t>
            </a:r>
          </a:p>
        </p:txBody>
      </p:sp>
      <p:sp>
        <p:nvSpPr>
          <p:cNvPr id="846852" name="Rectangle 4"/>
          <p:cNvSpPr>
            <a:spLocks noGrp="1" noChangeArrowheads="1"/>
          </p:cNvSpPr>
          <p:nvPr>
            <p:ph idx="1"/>
          </p:nvPr>
        </p:nvSpPr>
        <p:spPr>
          <a:xfrm>
            <a:off x="1143000" y="2017713"/>
            <a:ext cx="7696200" cy="4306887"/>
          </a:xfrm>
        </p:spPr>
        <p:txBody>
          <a:bodyPr>
            <a:normAutofit/>
          </a:bodyPr>
          <a:lstStyle/>
          <a:p>
            <a:pPr>
              <a:lnSpc>
                <a:spcPct val="90000"/>
              </a:lnSpc>
            </a:pPr>
            <a:r>
              <a:rPr lang="en-US" dirty="0"/>
              <a:t>Heavy-manufacturing facilities</a:t>
            </a:r>
          </a:p>
          <a:p>
            <a:pPr lvl="1">
              <a:lnSpc>
                <a:spcPct val="90000"/>
              </a:lnSpc>
            </a:pPr>
            <a:r>
              <a:rPr lang="en-US" dirty="0"/>
              <a:t>Large, require a lot of space, and are expensive</a:t>
            </a:r>
          </a:p>
          <a:p>
            <a:pPr>
              <a:lnSpc>
                <a:spcPct val="90000"/>
              </a:lnSpc>
            </a:pPr>
            <a:endParaRPr lang="en-US" dirty="0"/>
          </a:p>
          <a:p>
            <a:pPr>
              <a:lnSpc>
                <a:spcPct val="90000"/>
              </a:lnSpc>
            </a:pPr>
            <a:r>
              <a:rPr lang="en-US" dirty="0"/>
              <a:t>Light-industry facilities</a:t>
            </a:r>
          </a:p>
          <a:p>
            <a:pPr lvl="1">
              <a:lnSpc>
                <a:spcPct val="90000"/>
              </a:lnSpc>
            </a:pPr>
            <a:r>
              <a:rPr lang="en-US" dirty="0"/>
              <a:t>Smaller, cleaner plants and usually less costly</a:t>
            </a:r>
          </a:p>
          <a:p>
            <a:pPr>
              <a:lnSpc>
                <a:spcPct val="90000"/>
              </a:lnSpc>
            </a:pPr>
            <a:endParaRPr lang="en-US" dirty="0"/>
          </a:p>
          <a:p>
            <a:pPr>
              <a:lnSpc>
                <a:spcPct val="90000"/>
              </a:lnSpc>
            </a:pPr>
            <a:r>
              <a:rPr lang="en-US" dirty="0"/>
              <a:t>Retail and service facilities</a:t>
            </a:r>
          </a:p>
          <a:p>
            <a:pPr lvl="1">
              <a:lnSpc>
                <a:spcPct val="90000"/>
              </a:lnSpc>
            </a:pPr>
            <a:r>
              <a:rPr lang="en-US" dirty="0"/>
              <a:t>Smallest and least costly</a:t>
            </a:r>
          </a:p>
        </p:txBody>
      </p:sp>
    </p:spTree>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899" name="Rectangle 3"/>
          <p:cNvSpPr>
            <a:spLocks noGrp="1" noChangeArrowheads="1"/>
          </p:cNvSpPr>
          <p:nvPr>
            <p:ph type="title"/>
          </p:nvPr>
        </p:nvSpPr>
        <p:spPr>
          <a:noFill/>
          <a:ln/>
        </p:spPr>
        <p:txBody>
          <a:bodyPr lIns="90488" tIns="44450" rIns="90488" bIns="44450"/>
          <a:lstStyle/>
          <a:p>
            <a:pPr>
              <a:lnSpc>
                <a:spcPct val="90000"/>
              </a:lnSpc>
            </a:pPr>
            <a:r>
              <a:rPr lang="en-US" sz="4000" dirty="0"/>
              <a:t>Factors in Heavy Manufacturing Location</a:t>
            </a:r>
          </a:p>
        </p:txBody>
      </p:sp>
      <p:sp>
        <p:nvSpPr>
          <p:cNvPr id="6" name="Content Placeholder 5"/>
          <p:cNvSpPr>
            <a:spLocks noGrp="1"/>
          </p:cNvSpPr>
          <p:nvPr>
            <p:ph sz="half" idx="1"/>
          </p:nvPr>
        </p:nvSpPr>
        <p:spPr/>
        <p:txBody>
          <a:bodyPr/>
          <a:lstStyle/>
          <a:p>
            <a:pPr marL="381000" indent="-381000"/>
            <a:r>
              <a:rPr lang="en-US" sz="2400" dirty="0">
                <a:effectLst>
                  <a:outerShdw blurRad="38100" dist="38100" dir="2700000" algn="tl">
                    <a:srgbClr val="C0C0C0"/>
                  </a:outerShdw>
                </a:effectLst>
                <a:latin typeface="New Century Schoolbook Bold" pitchFamily="18" charset="0"/>
              </a:rPr>
              <a:t>Construction costs</a:t>
            </a:r>
          </a:p>
          <a:p>
            <a:pPr marL="381000" indent="-381000"/>
            <a:endParaRPr lang="en-US" sz="2400" dirty="0">
              <a:effectLst>
                <a:outerShdw blurRad="38100" dist="38100" dir="2700000" algn="tl">
                  <a:srgbClr val="C0C0C0"/>
                </a:outerShdw>
              </a:effectLst>
              <a:latin typeface="New Century Schoolbook Bold" pitchFamily="18" charset="0"/>
            </a:endParaRPr>
          </a:p>
          <a:p>
            <a:pPr marL="381000" indent="-381000"/>
            <a:r>
              <a:rPr lang="en-US" sz="2400" dirty="0">
                <a:effectLst>
                  <a:outerShdw blurRad="38100" dist="38100" dir="2700000" algn="tl">
                    <a:srgbClr val="C0C0C0"/>
                  </a:outerShdw>
                </a:effectLst>
                <a:latin typeface="New Century Schoolbook Bold" pitchFamily="18" charset="0"/>
              </a:rPr>
              <a:t>Land costs</a:t>
            </a:r>
          </a:p>
          <a:p>
            <a:pPr marL="381000" indent="-381000"/>
            <a:endParaRPr lang="en-US" sz="2400" dirty="0">
              <a:effectLst>
                <a:outerShdw blurRad="38100" dist="38100" dir="2700000" algn="tl">
                  <a:srgbClr val="C0C0C0"/>
                </a:outerShdw>
              </a:effectLst>
              <a:latin typeface="New Century Schoolbook Bold" pitchFamily="18" charset="0"/>
            </a:endParaRPr>
          </a:p>
          <a:p>
            <a:pPr marL="381000" indent="-381000"/>
            <a:r>
              <a:rPr lang="en-US" sz="2400" dirty="0">
                <a:effectLst>
                  <a:outerShdw blurRad="38100" dist="38100" dir="2700000" algn="tl">
                    <a:srgbClr val="C0C0C0"/>
                  </a:outerShdw>
                </a:effectLst>
                <a:latin typeface="New Century Schoolbook Bold" pitchFamily="18" charset="0"/>
              </a:rPr>
              <a:t>Shipment modes</a:t>
            </a:r>
          </a:p>
          <a:p>
            <a:pPr marL="381000" indent="-381000"/>
            <a:endParaRPr lang="en-US" sz="2400" dirty="0">
              <a:effectLst>
                <a:outerShdw blurRad="38100" dist="38100" dir="2700000" algn="tl">
                  <a:srgbClr val="C0C0C0"/>
                </a:outerShdw>
              </a:effectLst>
              <a:latin typeface="New Century Schoolbook Bold" pitchFamily="18" charset="0"/>
            </a:endParaRPr>
          </a:p>
          <a:p>
            <a:pPr marL="381000" indent="-381000"/>
            <a:r>
              <a:rPr lang="en-US" sz="2400" dirty="0">
                <a:effectLst>
                  <a:outerShdw blurRad="38100" dist="38100" dir="2700000" algn="tl">
                    <a:srgbClr val="C0C0C0"/>
                  </a:outerShdw>
                </a:effectLst>
                <a:latin typeface="New Century Schoolbook Bold" pitchFamily="18" charset="0"/>
              </a:rPr>
              <a:t>Labor availability</a:t>
            </a:r>
          </a:p>
        </p:txBody>
      </p:sp>
      <p:sp>
        <p:nvSpPr>
          <p:cNvPr id="7" name="Content Placeholder 6"/>
          <p:cNvSpPr>
            <a:spLocks noGrp="1"/>
          </p:cNvSpPr>
          <p:nvPr>
            <p:ph sz="half" idx="2"/>
          </p:nvPr>
        </p:nvSpPr>
        <p:spPr/>
        <p:txBody>
          <a:bodyPr>
            <a:normAutofit/>
          </a:bodyPr>
          <a:lstStyle/>
          <a:p>
            <a:pPr marL="381000" indent="-381000"/>
            <a:r>
              <a:rPr lang="en-US" dirty="0">
                <a:effectLst>
                  <a:outerShdw blurRad="38100" dist="38100" dir="2700000" algn="tl">
                    <a:srgbClr val="C0C0C0"/>
                  </a:outerShdw>
                </a:effectLst>
                <a:latin typeface="New Century Schoolbook Bold" pitchFamily="18" charset="0"/>
              </a:rPr>
              <a:t>Proximity to materials</a:t>
            </a:r>
          </a:p>
          <a:p>
            <a:pPr marL="381000" indent="-381000"/>
            <a:endParaRPr lang="en-US" dirty="0">
              <a:effectLst>
                <a:outerShdw blurRad="38100" dist="38100" dir="2700000" algn="tl">
                  <a:srgbClr val="C0C0C0"/>
                </a:outerShdw>
              </a:effectLst>
              <a:latin typeface="New Century Schoolbook Bold" pitchFamily="18" charset="0"/>
            </a:endParaRPr>
          </a:p>
          <a:p>
            <a:pPr marL="381000" indent="-381000"/>
            <a:r>
              <a:rPr lang="en-US" dirty="0">
                <a:effectLst>
                  <a:outerShdw blurRad="38100" dist="38100" dir="2700000" algn="tl">
                    <a:srgbClr val="C0C0C0"/>
                  </a:outerShdw>
                </a:effectLst>
                <a:latin typeface="New Century Schoolbook Bold" pitchFamily="18" charset="0"/>
              </a:rPr>
              <a:t>Utilities</a:t>
            </a:r>
          </a:p>
          <a:p>
            <a:pPr marL="381000" indent="-381000"/>
            <a:endParaRPr lang="en-US" dirty="0">
              <a:effectLst>
                <a:outerShdw blurRad="38100" dist="38100" dir="2700000" algn="tl">
                  <a:srgbClr val="C0C0C0"/>
                </a:outerShdw>
              </a:effectLst>
              <a:latin typeface="New Century Schoolbook Bold" pitchFamily="18" charset="0"/>
            </a:endParaRPr>
          </a:p>
          <a:p>
            <a:pPr marL="381000" indent="-381000"/>
            <a:r>
              <a:rPr lang="en-US" dirty="0">
                <a:effectLst>
                  <a:outerShdw blurRad="38100" dist="38100" dir="2700000" algn="tl">
                    <a:srgbClr val="C0C0C0"/>
                  </a:outerShdw>
                </a:effectLst>
                <a:latin typeface="New Century Schoolbook Bold" pitchFamily="18" charset="0"/>
              </a:rPr>
              <a:t>Means of waste disposal</a:t>
            </a:r>
          </a:p>
        </p:txBody>
      </p:sp>
    </p:spTree>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0946" name="Rectangle 2"/>
          <p:cNvSpPr>
            <a:spLocks noGrp="1" noChangeArrowheads="1"/>
          </p:cNvSpPr>
          <p:nvPr>
            <p:ph type="title"/>
          </p:nvPr>
        </p:nvSpPr>
        <p:spPr>
          <a:xfrm>
            <a:off x="1524000" y="228600"/>
            <a:ext cx="5753100" cy="1552575"/>
          </a:xfrm>
          <a:noFill/>
          <a:ln/>
        </p:spPr>
        <p:txBody>
          <a:bodyPr lIns="90488" tIns="44450" rIns="90488" bIns="44450"/>
          <a:lstStyle/>
          <a:p>
            <a:pPr>
              <a:lnSpc>
                <a:spcPct val="90000"/>
              </a:lnSpc>
            </a:pPr>
            <a:r>
              <a:rPr lang="en-US" sz="4000" dirty="0"/>
              <a:t>Factors in Light Industry Location</a:t>
            </a:r>
          </a:p>
        </p:txBody>
      </p:sp>
      <p:sp>
        <p:nvSpPr>
          <p:cNvPr id="850949" name="Rectangle 5"/>
          <p:cNvSpPr>
            <a:spLocks noGrp="1" noChangeArrowheads="1"/>
          </p:cNvSpPr>
          <p:nvPr>
            <p:ph idx="1"/>
          </p:nvPr>
        </p:nvSpPr>
        <p:spPr>
          <a:xfrm>
            <a:off x="1371600" y="1981200"/>
            <a:ext cx="6705600" cy="4038600"/>
          </a:xfrm>
        </p:spPr>
        <p:txBody>
          <a:bodyPr>
            <a:normAutofit/>
          </a:bodyPr>
          <a:lstStyle/>
          <a:p>
            <a:r>
              <a:rPr lang="en-US" dirty="0"/>
              <a:t>Land costs</a:t>
            </a:r>
          </a:p>
          <a:p>
            <a:endParaRPr lang="en-US" dirty="0"/>
          </a:p>
          <a:p>
            <a:r>
              <a:rPr lang="en-US" dirty="0"/>
              <a:t>Transportation costs</a:t>
            </a:r>
          </a:p>
          <a:p>
            <a:endParaRPr lang="en-US" dirty="0"/>
          </a:p>
          <a:p>
            <a:r>
              <a:rPr lang="en-US" dirty="0"/>
              <a:t>Proximity to markets</a:t>
            </a:r>
          </a:p>
          <a:p>
            <a:pPr lvl="1"/>
            <a:r>
              <a:rPr lang="en-US" dirty="0"/>
              <a:t>Depends on frequency of delivery required by customer</a:t>
            </a:r>
          </a:p>
        </p:txBody>
      </p:sp>
    </p:spTree>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1" name="Content Placeholder 2"/>
          <p:cNvSpPr>
            <a:spLocks noGrp="1"/>
          </p:cNvSpPr>
          <p:nvPr>
            <p:ph idx="1"/>
          </p:nvPr>
        </p:nvSpPr>
        <p:spPr/>
        <p:txBody>
          <a:bodyPr>
            <a:normAutofit/>
          </a:bodyPr>
          <a:lstStyle/>
          <a:p>
            <a:pPr eaLnBrk="1" hangingPunct="1"/>
            <a:r>
              <a:rPr lang="en-US" dirty="0"/>
              <a:t>Considerations:</a:t>
            </a:r>
          </a:p>
          <a:p>
            <a:pPr lvl="1" eaLnBrk="1" hangingPunct="1"/>
            <a:r>
              <a:rPr lang="en-US" dirty="0"/>
              <a:t>Nearness to raw materials is not usually a consideration</a:t>
            </a:r>
          </a:p>
          <a:p>
            <a:pPr lvl="1" eaLnBrk="1" hangingPunct="1"/>
            <a:endParaRPr lang="en-US" dirty="0"/>
          </a:p>
          <a:p>
            <a:pPr lvl="1" eaLnBrk="1" hangingPunct="1"/>
            <a:r>
              <a:rPr lang="en-US" dirty="0"/>
              <a:t>Customer access is a</a:t>
            </a:r>
          </a:p>
          <a:p>
            <a:pPr lvl="2" eaLnBrk="1" hangingPunct="1"/>
            <a:r>
              <a:rPr lang="en-US" dirty="0"/>
              <a:t>Prime consideration for some: restaurants, hotels, etc.</a:t>
            </a:r>
          </a:p>
          <a:p>
            <a:pPr lvl="2" eaLnBrk="1" hangingPunct="1"/>
            <a:r>
              <a:rPr lang="en-US" dirty="0"/>
              <a:t>Not an important consideration for others: service call centers, etc.</a:t>
            </a:r>
          </a:p>
          <a:p>
            <a:pPr lvl="1" eaLnBrk="1" hangingPunct="1"/>
            <a:endParaRPr lang="en-US" dirty="0"/>
          </a:p>
          <a:p>
            <a:pPr lvl="1" eaLnBrk="1" hangingPunct="1"/>
            <a:r>
              <a:rPr lang="en-US" dirty="0"/>
              <a:t>Tend to be profit or revenue driven, and so are</a:t>
            </a:r>
          </a:p>
          <a:p>
            <a:pPr lvl="2" eaLnBrk="1" hangingPunct="1"/>
            <a:r>
              <a:rPr lang="en-US" dirty="0"/>
              <a:t>Concerned with demographics, competition, traffic volume patterns, and convenience</a:t>
            </a:r>
          </a:p>
          <a:p>
            <a:pPr lvl="1"/>
            <a:endParaRPr lang="en-US" dirty="0"/>
          </a:p>
          <a:p>
            <a:pPr lvl="1"/>
            <a:r>
              <a:rPr lang="en-US" dirty="0"/>
              <a:t>Clustering</a:t>
            </a:r>
          </a:p>
          <a:p>
            <a:pPr lvl="2"/>
            <a:r>
              <a:rPr lang="en-US" dirty="0"/>
              <a:t>Similar types of businesses locate near one another</a:t>
            </a:r>
          </a:p>
        </p:txBody>
      </p:sp>
      <p:sp>
        <p:nvSpPr>
          <p:cNvPr id="32770" name="Title 1"/>
          <p:cNvSpPr>
            <a:spLocks noGrp="1"/>
          </p:cNvSpPr>
          <p:nvPr>
            <p:ph type="title"/>
          </p:nvPr>
        </p:nvSpPr>
        <p:spPr/>
        <p:txBody>
          <a:bodyPr/>
          <a:lstStyle/>
          <a:p>
            <a:pPr eaLnBrk="1" hangingPunct="1"/>
            <a:r>
              <a:rPr lang="en-US" dirty="0"/>
              <a:t>Service and Retail Locations</a:t>
            </a:r>
          </a:p>
        </p:txBody>
      </p:sp>
    </p:spTree>
    <p:extLst>
      <p:ext uri="{BB962C8B-B14F-4D97-AF65-F5344CB8AC3E}">
        <p14:creationId xmlns:p14="http://schemas.microsoft.com/office/powerpoint/2010/main" val="3318487572"/>
      </p:ext>
    </p:extLst>
  </p:cSld>
  <p:clrMapOvr>
    <a:masterClrMapping/>
  </p:clrMapOvr>
  <p:transition>
    <p:fade thruBlk="1"/>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5042" name="Rectangle 2"/>
          <p:cNvSpPr>
            <a:spLocks noGrp="1" noChangeArrowheads="1"/>
          </p:cNvSpPr>
          <p:nvPr>
            <p:ph type="title"/>
          </p:nvPr>
        </p:nvSpPr>
        <p:spPr>
          <a:noFill/>
          <a:ln/>
        </p:spPr>
        <p:txBody>
          <a:bodyPr lIns="90488" tIns="44450" rIns="90488" bIns="44450"/>
          <a:lstStyle/>
          <a:p>
            <a:pPr>
              <a:lnSpc>
                <a:spcPct val="90000"/>
              </a:lnSpc>
            </a:pPr>
            <a:r>
              <a:rPr lang="en-US" sz="4000"/>
              <a:t>Factors in Retail Location</a:t>
            </a:r>
          </a:p>
        </p:txBody>
      </p:sp>
      <p:sp>
        <p:nvSpPr>
          <p:cNvPr id="6" name="Content Placeholder 5"/>
          <p:cNvSpPr>
            <a:spLocks noGrp="1"/>
          </p:cNvSpPr>
          <p:nvPr>
            <p:ph idx="1"/>
          </p:nvPr>
        </p:nvSpPr>
        <p:spPr/>
        <p:txBody>
          <a:bodyPr/>
          <a:lstStyle/>
          <a:p>
            <a:pPr marL="381000" indent="-381000"/>
            <a:r>
              <a:rPr lang="en-US" dirty="0">
                <a:effectLst>
                  <a:outerShdw blurRad="38100" dist="38100" dir="2700000" algn="tl">
                    <a:srgbClr val="C0C0C0"/>
                  </a:outerShdw>
                </a:effectLst>
                <a:latin typeface="Arial" charset="0"/>
              </a:rPr>
              <a:t>Proximity to customers</a:t>
            </a:r>
          </a:p>
          <a:p>
            <a:pPr marL="381000" indent="-381000"/>
            <a:endParaRPr lang="en-US" dirty="0">
              <a:effectLst>
                <a:outerShdw blurRad="38100" dist="38100" dir="2700000" algn="tl">
                  <a:srgbClr val="C0C0C0"/>
                </a:outerShdw>
              </a:effectLst>
              <a:latin typeface="Arial" charset="0"/>
            </a:endParaRPr>
          </a:p>
          <a:p>
            <a:pPr marL="381000" indent="-381000"/>
            <a:r>
              <a:rPr lang="en-US" dirty="0">
                <a:effectLst>
                  <a:outerShdw blurRad="38100" dist="38100" dir="2700000" algn="tl">
                    <a:srgbClr val="C0C0C0"/>
                  </a:outerShdw>
                </a:effectLst>
                <a:latin typeface="Arial" charset="0"/>
              </a:rPr>
              <a:t>Location, Location, Location</a:t>
            </a:r>
          </a:p>
          <a:p>
            <a:pPr marL="381000" indent="-381000"/>
            <a:endParaRPr lang="en-US" dirty="0">
              <a:effectLst>
                <a:outerShdw blurRad="38100" dist="38100" dir="2700000" algn="tl">
                  <a:srgbClr val="C0C0C0"/>
                </a:outerShdw>
              </a:effectLst>
              <a:latin typeface="Arial" charset="0"/>
            </a:endParaRPr>
          </a:p>
          <a:p>
            <a:pPr marL="381000" indent="-381000"/>
            <a:r>
              <a:rPr lang="en-US" dirty="0">
                <a:effectLst>
                  <a:outerShdw blurRad="38100" dist="38100" dir="2700000" algn="tl">
                    <a:srgbClr val="C0C0C0"/>
                  </a:outerShdw>
                </a:effectLst>
                <a:latin typeface="Arial" charset="0"/>
              </a:rPr>
              <a:t>Lots of parking (suburban feature)</a:t>
            </a:r>
          </a:p>
          <a:p>
            <a:pPr marL="381000" indent="-381000"/>
            <a:endParaRPr lang="en-US" dirty="0">
              <a:effectLst>
                <a:outerShdw blurRad="38100" dist="38100" dir="2700000" algn="tl">
                  <a:srgbClr val="C0C0C0"/>
                </a:outerShdw>
              </a:effectLst>
              <a:latin typeface="Arial" charset="0"/>
            </a:endParaRPr>
          </a:p>
          <a:p>
            <a:pPr marL="381000" indent="-381000"/>
            <a:r>
              <a:rPr lang="en-US" u="sng" dirty="0">
                <a:solidFill>
                  <a:srgbClr val="FF0000"/>
                </a:solidFill>
                <a:effectLst>
                  <a:outerShdw blurRad="38100" dist="38100" dir="2700000" algn="tl">
                    <a:srgbClr val="000000">
                      <a:alpha val="43137"/>
                    </a:srgbClr>
                  </a:outerShdw>
                </a:effectLst>
                <a:latin typeface="Arial" charset="0"/>
              </a:rPr>
              <a:t>Proximity to Competition</a:t>
            </a:r>
          </a:p>
        </p:txBody>
      </p:sp>
    </p:spTree>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CA" dirty="0"/>
              <a:t>More examples</a:t>
            </a:r>
          </a:p>
        </p:txBody>
      </p:sp>
      <p:sp>
        <p:nvSpPr>
          <p:cNvPr id="9" name="Content Placeholder 8"/>
          <p:cNvSpPr>
            <a:spLocks noGrp="1"/>
          </p:cNvSpPr>
          <p:nvPr>
            <p:ph idx="1"/>
          </p:nvPr>
        </p:nvSpPr>
        <p:spPr/>
        <p:txBody>
          <a:bodyPr/>
          <a:lstStyle/>
          <a:p>
            <a:r>
              <a:rPr lang="en-CA" dirty="0"/>
              <a:t>Dept. and Grocery Stores</a:t>
            </a:r>
          </a:p>
          <a:p>
            <a:endParaRPr lang="en-CA" dirty="0"/>
          </a:p>
          <a:p>
            <a:r>
              <a:rPr lang="en-CA" dirty="0"/>
              <a:t>Food service and Restaurants</a:t>
            </a:r>
          </a:p>
        </p:txBody>
      </p:sp>
    </p:spTree>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6242" name="Rectangle 2"/>
          <p:cNvSpPr>
            <a:spLocks noGrp="1" noChangeArrowheads="1"/>
          </p:cNvSpPr>
          <p:nvPr>
            <p:ph type="title"/>
          </p:nvPr>
        </p:nvSpPr>
        <p:spPr/>
        <p:txBody>
          <a:bodyPr/>
          <a:lstStyle/>
          <a:p>
            <a:r>
              <a:rPr lang="en-US" sz="5400" dirty="0"/>
              <a:t>Where to Locate?</a:t>
            </a:r>
          </a:p>
        </p:txBody>
      </p:sp>
      <p:sp>
        <p:nvSpPr>
          <p:cNvPr id="906243" name="Rectangle 3"/>
          <p:cNvSpPr>
            <a:spLocks noGrp="1" noChangeArrowheads="1"/>
          </p:cNvSpPr>
          <p:nvPr>
            <p:ph idx="1"/>
          </p:nvPr>
        </p:nvSpPr>
        <p:spPr>
          <a:xfrm>
            <a:off x="1182688" y="2017713"/>
            <a:ext cx="7504112" cy="4114800"/>
          </a:xfrm>
        </p:spPr>
        <p:txBody>
          <a:bodyPr/>
          <a:lstStyle/>
          <a:p>
            <a:pPr>
              <a:lnSpc>
                <a:spcPct val="90000"/>
              </a:lnSpc>
            </a:pPr>
            <a:r>
              <a:rPr lang="en-US" sz="2400" dirty="0"/>
              <a:t>Very important</a:t>
            </a:r>
          </a:p>
          <a:p>
            <a:pPr lvl="1">
              <a:lnSpc>
                <a:spcPct val="90000"/>
              </a:lnSpc>
            </a:pPr>
            <a:r>
              <a:rPr lang="en-US" sz="2000" dirty="0"/>
              <a:t>being “in the right place at the right time”</a:t>
            </a:r>
          </a:p>
          <a:p>
            <a:pPr>
              <a:lnSpc>
                <a:spcPct val="90000"/>
              </a:lnSpc>
            </a:pPr>
            <a:endParaRPr lang="en-US" sz="2400" dirty="0"/>
          </a:p>
          <a:p>
            <a:pPr>
              <a:lnSpc>
                <a:spcPct val="90000"/>
              </a:lnSpc>
            </a:pPr>
            <a:r>
              <a:rPr lang="en-US" sz="2400" dirty="0"/>
              <a:t>Financial considerations, lease terms</a:t>
            </a:r>
          </a:p>
          <a:p>
            <a:pPr>
              <a:lnSpc>
                <a:spcPct val="90000"/>
              </a:lnSpc>
            </a:pPr>
            <a:endParaRPr lang="en-US" sz="2400" dirty="0"/>
          </a:p>
          <a:p>
            <a:pPr>
              <a:lnSpc>
                <a:spcPct val="90000"/>
              </a:lnSpc>
            </a:pPr>
            <a:r>
              <a:rPr lang="en-US" sz="2400" dirty="0"/>
              <a:t>Location decisions made more often for service operations than manufacturing facilities</a:t>
            </a:r>
          </a:p>
          <a:p>
            <a:pPr>
              <a:lnSpc>
                <a:spcPct val="90000"/>
              </a:lnSpc>
            </a:pPr>
            <a:endParaRPr lang="en-US" sz="2400" dirty="0"/>
          </a:p>
          <a:p>
            <a:pPr>
              <a:lnSpc>
                <a:spcPct val="90000"/>
              </a:lnSpc>
            </a:pPr>
            <a:r>
              <a:rPr lang="en-US" sz="2400" dirty="0"/>
              <a:t>Location criteria for service</a:t>
            </a:r>
          </a:p>
          <a:p>
            <a:pPr lvl="1">
              <a:lnSpc>
                <a:spcPct val="90000"/>
              </a:lnSpc>
            </a:pPr>
            <a:r>
              <a:rPr lang="en-US" sz="2000" b="1" dirty="0">
                <a:solidFill>
                  <a:srgbClr val="FF0000"/>
                </a:solidFill>
              </a:rPr>
              <a:t>access to customers</a:t>
            </a:r>
          </a:p>
        </p:txBody>
      </p:sp>
    </p:spTree>
  </p:cSld>
  <p:clrMapOvr>
    <a:masterClrMapping/>
  </p:clrMapOvr>
  <p:transition>
    <p:fade/>
  </p:transition>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57090" name="Rectangle 2"/>
          <p:cNvSpPr>
            <a:spLocks noGrp="1" noChangeArrowheads="1"/>
          </p:cNvSpPr>
          <p:nvPr>
            <p:ph type="title"/>
          </p:nvPr>
        </p:nvSpPr>
        <p:spPr>
          <a:noFill/>
          <a:ln/>
        </p:spPr>
        <p:txBody>
          <a:bodyPr lIns="90488" tIns="44450" rIns="90488" bIns="44450"/>
          <a:lstStyle/>
          <a:p>
            <a:r>
              <a:rPr lang="en-US" sz="4000" dirty="0"/>
              <a:t>Going global? Location Factors</a:t>
            </a:r>
          </a:p>
        </p:txBody>
      </p:sp>
      <p:sp>
        <p:nvSpPr>
          <p:cNvPr id="857091" name="Rectangle 3"/>
          <p:cNvSpPr>
            <a:spLocks noGrp="1" noChangeArrowheads="1"/>
          </p:cNvSpPr>
          <p:nvPr>
            <p:ph idx="1"/>
          </p:nvPr>
        </p:nvSpPr>
        <p:spPr>
          <a:xfrm>
            <a:off x="1182688" y="2017713"/>
            <a:ext cx="6894512" cy="4114800"/>
          </a:xfrm>
          <a:noFill/>
          <a:ln/>
        </p:spPr>
        <p:txBody>
          <a:bodyPr lIns="90488" tIns="44450" rIns="90488" bIns="44450">
            <a:normAutofit lnSpcReduction="10000"/>
          </a:bodyPr>
          <a:lstStyle/>
          <a:p>
            <a:pPr>
              <a:buClr>
                <a:schemeClr val="tx1"/>
              </a:buClr>
            </a:pPr>
            <a:r>
              <a:rPr lang="en-US" sz="2800" dirty="0"/>
              <a:t>Government stability</a:t>
            </a:r>
          </a:p>
          <a:p>
            <a:pPr>
              <a:buClr>
                <a:schemeClr val="tx1"/>
              </a:buClr>
            </a:pPr>
            <a:endParaRPr lang="en-US" sz="2800" dirty="0"/>
          </a:p>
          <a:p>
            <a:pPr>
              <a:buClr>
                <a:schemeClr val="tx1"/>
              </a:buClr>
            </a:pPr>
            <a:r>
              <a:rPr lang="en-US" sz="2800" dirty="0"/>
              <a:t>Economic systems and Exchange rates</a:t>
            </a:r>
          </a:p>
          <a:p>
            <a:pPr>
              <a:buClr>
                <a:schemeClr val="tx1"/>
              </a:buClr>
            </a:pPr>
            <a:endParaRPr lang="en-US" sz="2800" dirty="0"/>
          </a:p>
          <a:p>
            <a:pPr>
              <a:buClr>
                <a:schemeClr val="tx1"/>
              </a:buClr>
            </a:pPr>
            <a:r>
              <a:rPr lang="en-US" sz="2800" dirty="0"/>
              <a:t>Climate</a:t>
            </a:r>
          </a:p>
          <a:p>
            <a:pPr>
              <a:buClr>
                <a:schemeClr val="tx1"/>
              </a:buClr>
            </a:pPr>
            <a:endParaRPr lang="en-US" sz="2800" dirty="0"/>
          </a:p>
          <a:p>
            <a:pPr>
              <a:buClr>
                <a:schemeClr val="tx1"/>
              </a:buClr>
            </a:pPr>
            <a:r>
              <a:rPr lang="en-US" sz="2800" dirty="0"/>
              <a:t>Export/import regulations, </a:t>
            </a:r>
          </a:p>
          <a:p>
            <a:pPr>
              <a:buClr>
                <a:schemeClr val="tx1"/>
              </a:buClr>
            </a:pPr>
            <a:endParaRPr lang="en-US" sz="2800" dirty="0"/>
          </a:p>
          <a:p>
            <a:pPr>
              <a:buClr>
                <a:schemeClr val="tx1"/>
              </a:buClr>
            </a:pPr>
            <a:r>
              <a:rPr lang="en-US" sz="2800" dirty="0"/>
              <a:t>duties and tariffs</a:t>
            </a:r>
          </a:p>
        </p:txBody>
      </p:sp>
    </p:spTree>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1186" name="Rectangle 2"/>
          <p:cNvSpPr>
            <a:spLocks noGrp="1" noChangeArrowheads="1"/>
          </p:cNvSpPr>
          <p:nvPr>
            <p:ph type="title"/>
          </p:nvPr>
        </p:nvSpPr>
        <p:spPr>
          <a:xfrm>
            <a:off x="1524000" y="609600"/>
            <a:ext cx="6880225" cy="1143000"/>
          </a:xfrm>
          <a:noFill/>
          <a:ln/>
        </p:spPr>
        <p:txBody>
          <a:bodyPr lIns="90488" tIns="44450" rIns="90488" bIns="44450"/>
          <a:lstStyle/>
          <a:p>
            <a:pPr>
              <a:lnSpc>
                <a:spcPct val="90000"/>
              </a:lnSpc>
            </a:pPr>
            <a:r>
              <a:rPr lang="en-US" sz="4000" dirty="0"/>
              <a:t>Location Factors</a:t>
            </a:r>
          </a:p>
        </p:txBody>
      </p:sp>
      <p:sp>
        <p:nvSpPr>
          <p:cNvPr id="861189" name="Rectangle 5"/>
          <p:cNvSpPr>
            <a:spLocks noGrp="1" noChangeArrowheads="1"/>
          </p:cNvSpPr>
          <p:nvPr>
            <p:ph sz="half" idx="1"/>
          </p:nvPr>
        </p:nvSpPr>
        <p:spPr>
          <a:xfrm>
            <a:off x="990600" y="1981201"/>
            <a:ext cx="7391399" cy="4114800"/>
          </a:xfrm>
          <a:noFill/>
          <a:ln/>
        </p:spPr>
        <p:txBody>
          <a:bodyPr lIns="90488" tIns="44450" rIns="90488" bIns="44450">
            <a:noAutofit/>
          </a:bodyPr>
          <a:lstStyle/>
          <a:p>
            <a:pPr>
              <a:lnSpc>
                <a:spcPct val="90000"/>
              </a:lnSpc>
            </a:pPr>
            <a:r>
              <a:rPr lang="en-US" sz="2400" dirty="0"/>
              <a:t>Incentive packages and Taxes</a:t>
            </a:r>
          </a:p>
          <a:p>
            <a:pPr>
              <a:lnSpc>
                <a:spcPct val="90000"/>
              </a:lnSpc>
            </a:pPr>
            <a:endParaRPr lang="en-US" sz="2400" dirty="0"/>
          </a:p>
          <a:p>
            <a:pPr>
              <a:lnSpc>
                <a:spcPct val="90000"/>
              </a:lnSpc>
            </a:pPr>
            <a:r>
              <a:rPr lang="en-US" sz="2400" dirty="0"/>
              <a:t>Government &amp; Environmental regulations</a:t>
            </a:r>
          </a:p>
          <a:p>
            <a:pPr>
              <a:lnSpc>
                <a:spcPct val="90000"/>
              </a:lnSpc>
            </a:pPr>
            <a:endParaRPr lang="en-US" sz="2400" dirty="0"/>
          </a:p>
          <a:p>
            <a:pPr marL="342900" lvl="1" indent="-342900">
              <a:lnSpc>
                <a:spcPct val="90000"/>
              </a:lnSpc>
              <a:buClr>
                <a:schemeClr val="folHlink"/>
              </a:buClr>
              <a:buSzPct val="60000"/>
            </a:pPr>
            <a:r>
              <a:rPr lang="en-US" dirty="0"/>
              <a:t>Energy availability and cost</a:t>
            </a:r>
          </a:p>
          <a:p>
            <a:pPr>
              <a:lnSpc>
                <a:spcPct val="90000"/>
              </a:lnSpc>
            </a:pPr>
            <a:endParaRPr lang="en-US" sz="2400" dirty="0"/>
          </a:p>
          <a:p>
            <a:pPr>
              <a:lnSpc>
                <a:spcPct val="90000"/>
              </a:lnSpc>
            </a:pPr>
            <a:r>
              <a:rPr lang="en-US" sz="2400" dirty="0"/>
              <a:t>Quality of life</a:t>
            </a:r>
          </a:p>
          <a:p>
            <a:pPr>
              <a:lnSpc>
                <a:spcPct val="90000"/>
              </a:lnSpc>
            </a:pPr>
            <a:endParaRPr lang="en-US" sz="2400" dirty="0"/>
          </a:p>
          <a:p>
            <a:pPr>
              <a:lnSpc>
                <a:spcPct val="90000"/>
              </a:lnSpc>
            </a:pPr>
            <a:r>
              <a:rPr lang="en-US" sz="2400" dirty="0"/>
              <a:t>Availability of sites</a:t>
            </a:r>
          </a:p>
        </p:txBody>
      </p:sp>
      <p:sp>
        <p:nvSpPr>
          <p:cNvPr id="861187" name="Rectangle 3"/>
          <p:cNvSpPr>
            <a:spLocks noChangeArrowheads="1"/>
          </p:cNvSpPr>
          <p:nvPr/>
        </p:nvSpPr>
        <p:spPr bwMode="auto">
          <a:xfrm>
            <a:off x="157163" y="1414463"/>
            <a:ext cx="273050" cy="336550"/>
          </a:xfrm>
          <a:prstGeom prst="rect">
            <a:avLst/>
          </a:prstGeom>
          <a:noFill/>
          <a:ln w="12700">
            <a:noFill/>
            <a:miter lim="800000"/>
            <a:headEnd/>
            <a:tailEnd/>
          </a:ln>
          <a:effectLst/>
        </p:spPr>
        <p:txBody>
          <a:bodyPr wrap="none" anchor="ctr"/>
          <a:lstStyle/>
          <a:p>
            <a:endParaRPr lang="en-CA"/>
          </a:p>
        </p:txBody>
      </p:sp>
      <p:sp>
        <p:nvSpPr>
          <p:cNvPr id="861188" name="Rectangle 4"/>
          <p:cNvSpPr>
            <a:spLocks noChangeArrowheads="1"/>
          </p:cNvSpPr>
          <p:nvPr/>
        </p:nvSpPr>
        <p:spPr bwMode="auto">
          <a:xfrm>
            <a:off x="4379913" y="1414463"/>
            <a:ext cx="273050" cy="336550"/>
          </a:xfrm>
          <a:prstGeom prst="rect">
            <a:avLst/>
          </a:prstGeom>
          <a:noFill/>
          <a:ln w="12700">
            <a:noFill/>
            <a:miter lim="800000"/>
            <a:headEnd/>
            <a:tailEnd/>
          </a:ln>
          <a:effectLst/>
        </p:spPr>
        <p:txBody>
          <a:bodyPr wrap="none" anchor="ctr"/>
          <a:lstStyle/>
          <a:p>
            <a:endParaRPr lang="en-CA"/>
          </a:p>
        </p:txBody>
      </p:sp>
    </p:spTree>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Location Incentives</a:t>
            </a:r>
            <a:endParaRPr lang="en-CA" dirty="0"/>
          </a:p>
        </p:txBody>
      </p:sp>
      <p:sp>
        <p:nvSpPr>
          <p:cNvPr id="8" name="Content Placeholder 7"/>
          <p:cNvSpPr>
            <a:spLocks noGrp="1"/>
          </p:cNvSpPr>
          <p:nvPr>
            <p:ph idx="1"/>
          </p:nvPr>
        </p:nvSpPr>
        <p:spPr/>
        <p:txBody>
          <a:bodyPr/>
          <a:lstStyle/>
          <a:p>
            <a:pPr>
              <a:lnSpc>
                <a:spcPct val="90000"/>
              </a:lnSpc>
            </a:pPr>
            <a:r>
              <a:rPr lang="en-US" dirty="0"/>
              <a:t>Proximity of customers</a:t>
            </a:r>
          </a:p>
          <a:p>
            <a:pPr>
              <a:lnSpc>
                <a:spcPct val="90000"/>
              </a:lnSpc>
            </a:pPr>
            <a:endParaRPr lang="en-US" dirty="0"/>
          </a:p>
          <a:p>
            <a:pPr>
              <a:lnSpc>
                <a:spcPct val="90000"/>
              </a:lnSpc>
            </a:pPr>
            <a:r>
              <a:rPr lang="en-US" dirty="0"/>
              <a:t>Construction, leasing costs, land cost</a:t>
            </a:r>
          </a:p>
          <a:p>
            <a:pPr>
              <a:lnSpc>
                <a:spcPct val="90000"/>
              </a:lnSpc>
            </a:pPr>
            <a:endParaRPr lang="en-US" dirty="0"/>
          </a:p>
          <a:p>
            <a:pPr>
              <a:lnSpc>
                <a:spcPct val="90000"/>
              </a:lnSpc>
              <a:buClr>
                <a:schemeClr val="tx1"/>
              </a:buClr>
            </a:pPr>
            <a:r>
              <a:rPr lang="en-US" dirty="0"/>
              <a:t>Raw material availability </a:t>
            </a:r>
          </a:p>
        </p:txBody>
      </p:sp>
    </p:spTree>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5282" name="Rectangle 2"/>
          <p:cNvSpPr>
            <a:spLocks noGrp="1" noChangeArrowheads="1"/>
          </p:cNvSpPr>
          <p:nvPr>
            <p:ph type="title"/>
          </p:nvPr>
        </p:nvSpPr>
        <p:spPr>
          <a:noFill/>
          <a:ln/>
        </p:spPr>
        <p:txBody>
          <a:bodyPr lIns="90488" tIns="44450" rIns="90488" bIns="44450"/>
          <a:lstStyle/>
          <a:p>
            <a:r>
              <a:rPr lang="en-US" dirty="0"/>
              <a:t>Govt. Incentives</a:t>
            </a:r>
          </a:p>
        </p:txBody>
      </p:sp>
      <p:sp>
        <p:nvSpPr>
          <p:cNvPr id="6" name="Content Placeholder 5"/>
          <p:cNvSpPr>
            <a:spLocks noGrp="1"/>
          </p:cNvSpPr>
          <p:nvPr>
            <p:ph idx="1"/>
          </p:nvPr>
        </p:nvSpPr>
        <p:spPr>
          <a:xfrm>
            <a:off x="990600" y="1905000"/>
            <a:ext cx="8001000" cy="4114800"/>
          </a:xfrm>
        </p:spPr>
        <p:txBody>
          <a:bodyPr>
            <a:noAutofit/>
          </a:bodyPr>
          <a:lstStyle/>
          <a:p>
            <a:pPr marL="381000" indent="-381000"/>
            <a:r>
              <a:rPr lang="en-US" sz="2800" dirty="0">
                <a:effectLst>
                  <a:outerShdw blurRad="38100" dist="38100" dir="2700000" algn="tl">
                    <a:srgbClr val="C0C0C0"/>
                  </a:outerShdw>
                </a:effectLst>
                <a:latin typeface="New Century Schoolbook Bold" pitchFamily="18" charset="0"/>
              </a:rPr>
              <a:t>Tax credits and subsidies</a:t>
            </a:r>
          </a:p>
          <a:p>
            <a:pPr marL="381000" indent="-381000"/>
            <a:endParaRPr lang="en-US" sz="2800" dirty="0">
              <a:effectLst>
                <a:outerShdw blurRad="38100" dist="38100" dir="2700000" algn="tl">
                  <a:srgbClr val="C0C0C0"/>
                </a:outerShdw>
              </a:effectLst>
              <a:latin typeface="New Century Schoolbook Bold" pitchFamily="18" charset="0"/>
            </a:endParaRPr>
          </a:p>
          <a:p>
            <a:pPr marL="381000" indent="-381000"/>
            <a:r>
              <a:rPr lang="en-US" sz="2800" dirty="0">
                <a:effectLst>
                  <a:outerShdw blurRad="38100" dist="38100" dir="2700000" algn="tl">
                    <a:srgbClr val="C0C0C0"/>
                  </a:outerShdw>
                </a:effectLst>
                <a:latin typeface="New Century Schoolbook Bold" pitchFamily="18" charset="0"/>
              </a:rPr>
              <a:t>Government regulation and incentives</a:t>
            </a:r>
          </a:p>
          <a:p>
            <a:pPr marL="381000" indent="-381000"/>
            <a:endParaRPr lang="en-US" sz="2800" dirty="0">
              <a:effectLst>
                <a:outerShdw blurRad="38100" dist="38100" dir="2700000" algn="tl">
                  <a:srgbClr val="C0C0C0"/>
                </a:outerShdw>
              </a:effectLst>
              <a:latin typeface="New Century Schoolbook Bold" pitchFamily="18" charset="0"/>
            </a:endParaRPr>
          </a:p>
          <a:p>
            <a:pPr marL="381000" indent="-381000"/>
            <a:r>
              <a:rPr lang="en-US" sz="2800" dirty="0">
                <a:effectLst>
                  <a:outerShdw blurRad="38100" dist="38100" dir="2700000" algn="tl">
                    <a:srgbClr val="C0C0C0"/>
                  </a:outerShdw>
                </a:effectLst>
                <a:latin typeface="New Century Schoolbook Bold" pitchFamily="18" charset="0"/>
              </a:rPr>
              <a:t>Job training</a:t>
            </a:r>
          </a:p>
          <a:p>
            <a:pPr marL="381000" indent="-381000"/>
            <a:endParaRPr lang="en-US" sz="2800" dirty="0">
              <a:effectLst>
                <a:outerShdw blurRad="38100" dist="38100" dir="2700000" algn="tl">
                  <a:srgbClr val="C0C0C0"/>
                </a:outerShdw>
              </a:effectLst>
              <a:latin typeface="New Century Schoolbook Bold" pitchFamily="18" charset="0"/>
            </a:endParaRPr>
          </a:p>
          <a:p>
            <a:pPr marL="381000" indent="-381000"/>
            <a:r>
              <a:rPr lang="en-US" sz="2800" dirty="0">
                <a:effectLst>
                  <a:outerShdw blurRad="38100" dist="38100" dir="2700000" algn="tl">
                    <a:srgbClr val="C0C0C0"/>
                  </a:outerShdw>
                </a:effectLst>
                <a:latin typeface="New Century Schoolbook Bold" pitchFamily="18" charset="0"/>
              </a:rPr>
              <a:t>Infrastructure improvement</a:t>
            </a:r>
          </a:p>
        </p:txBody>
      </p:sp>
    </p:spTree>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Corporate Considerations</a:t>
            </a:r>
            <a:endParaRPr lang="en-CA" dirty="0"/>
          </a:p>
        </p:txBody>
      </p:sp>
      <p:sp>
        <p:nvSpPr>
          <p:cNvPr id="3" name="Content Placeholder 2"/>
          <p:cNvSpPr>
            <a:spLocks noGrp="1"/>
          </p:cNvSpPr>
          <p:nvPr>
            <p:ph idx="1"/>
          </p:nvPr>
        </p:nvSpPr>
        <p:spPr/>
        <p:txBody>
          <a:bodyPr>
            <a:normAutofit/>
          </a:bodyPr>
          <a:lstStyle/>
          <a:p>
            <a:pPr>
              <a:lnSpc>
                <a:spcPct val="90000"/>
              </a:lnSpc>
              <a:buClr>
                <a:schemeClr val="tx1"/>
              </a:buClr>
            </a:pPr>
            <a:r>
              <a:rPr lang="en-US" dirty="0"/>
              <a:t>Proximity of suppliers</a:t>
            </a:r>
          </a:p>
          <a:p>
            <a:pPr>
              <a:lnSpc>
                <a:spcPct val="90000"/>
              </a:lnSpc>
              <a:buClr>
                <a:schemeClr val="tx1"/>
              </a:buClr>
            </a:pPr>
            <a:endParaRPr lang="en-US" dirty="0"/>
          </a:p>
          <a:p>
            <a:pPr>
              <a:lnSpc>
                <a:spcPct val="90000"/>
              </a:lnSpc>
              <a:buClr>
                <a:schemeClr val="tx1"/>
              </a:buClr>
            </a:pPr>
            <a:r>
              <a:rPr lang="en-US" dirty="0"/>
              <a:t>Transportation and distribution system</a:t>
            </a:r>
          </a:p>
          <a:p>
            <a:pPr>
              <a:lnSpc>
                <a:spcPct val="90000"/>
              </a:lnSpc>
              <a:buClr>
                <a:schemeClr val="tx1"/>
              </a:buClr>
            </a:pPr>
            <a:endParaRPr lang="en-US" dirty="0"/>
          </a:p>
          <a:p>
            <a:pPr>
              <a:lnSpc>
                <a:spcPct val="90000"/>
              </a:lnSpc>
              <a:buClr>
                <a:schemeClr val="tx1"/>
              </a:buClr>
            </a:pPr>
            <a:r>
              <a:rPr lang="en-US" dirty="0"/>
              <a:t>Labor availability, cost and education</a:t>
            </a:r>
          </a:p>
          <a:p>
            <a:pPr>
              <a:lnSpc>
                <a:spcPct val="90000"/>
              </a:lnSpc>
              <a:buClr>
                <a:schemeClr val="tx1"/>
              </a:buClr>
            </a:pPr>
            <a:endParaRPr lang="en-US" dirty="0"/>
          </a:p>
          <a:p>
            <a:pPr>
              <a:lnSpc>
                <a:spcPct val="90000"/>
              </a:lnSpc>
              <a:buClr>
                <a:schemeClr val="tx1"/>
              </a:buClr>
            </a:pPr>
            <a:r>
              <a:rPr lang="en-US" dirty="0"/>
              <a:t>Available technology</a:t>
            </a:r>
          </a:p>
          <a:p>
            <a:pPr>
              <a:lnSpc>
                <a:spcPct val="90000"/>
              </a:lnSpc>
              <a:buClr>
                <a:schemeClr val="tx1"/>
              </a:buClr>
            </a:pPr>
            <a:endParaRPr lang="en-US" dirty="0"/>
          </a:p>
          <a:p>
            <a:pPr>
              <a:lnSpc>
                <a:spcPct val="90000"/>
              </a:lnSpc>
              <a:buClr>
                <a:schemeClr val="tx1"/>
              </a:buClr>
            </a:pPr>
            <a:r>
              <a:rPr lang="en-US" dirty="0"/>
              <a:t>Trade agreements</a:t>
            </a:r>
          </a:p>
        </p:txBody>
      </p:sp>
    </p:spTree>
  </p:cSld>
  <p:clrMapOvr>
    <a:masterClrMapping/>
  </p:clrMapOvr>
  <p:transition>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dirty="0"/>
              <a:t>Location: Options</a:t>
            </a:r>
          </a:p>
        </p:txBody>
      </p:sp>
      <p:sp>
        <p:nvSpPr>
          <p:cNvPr id="17411" name="Content Placeholder 2"/>
          <p:cNvSpPr>
            <a:spLocks noGrp="1"/>
          </p:cNvSpPr>
          <p:nvPr>
            <p:ph idx="1"/>
          </p:nvPr>
        </p:nvSpPr>
        <p:spPr>
          <a:xfrm>
            <a:off x="762000" y="1524000"/>
            <a:ext cx="7772400" cy="4572000"/>
          </a:xfrm>
        </p:spPr>
        <p:txBody>
          <a:bodyPr/>
          <a:lstStyle/>
          <a:p>
            <a:pPr eaLnBrk="1" hangingPunct="1"/>
            <a:r>
              <a:rPr lang="en-US" sz="2400" dirty="0"/>
              <a:t>Existing companies generally have four options available in location planning:</a:t>
            </a:r>
          </a:p>
          <a:p>
            <a:pPr marL="801688" lvl="1" indent="-457200" eaLnBrk="1" hangingPunct="1">
              <a:buFontTx/>
              <a:buAutoNum type="arabicPeriod"/>
            </a:pPr>
            <a:r>
              <a:rPr lang="en-US" sz="2000" dirty="0"/>
              <a:t>Expand an existing facility</a:t>
            </a:r>
          </a:p>
          <a:p>
            <a:pPr marL="801688" lvl="1" indent="-457200" eaLnBrk="1" hangingPunct="1">
              <a:buFontTx/>
              <a:buAutoNum type="arabicPeriod"/>
            </a:pPr>
            <a:endParaRPr lang="en-US" sz="2000" dirty="0"/>
          </a:p>
          <a:p>
            <a:pPr marL="801688" lvl="1" indent="-457200" eaLnBrk="1" hangingPunct="1">
              <a:buFontTx/>
              <a:buAutoNum type="arabicPeriod"/>
            </a:pPr>
            <a:r>
              <a:rPr lang="en-US" sz="2000" dirty="0"/>
              <a:t>Add new locations while retaining existing facilities</a:t>
            </a:r>
          </a:p>
          <a:p>
            <a:pPr marL="801688" lvl="1" indent="-457200" eaLnBrk="1" hangingPunct="1">
              <a:buFontTx/>
              <a:buAutoNum type="arabicPeriod"/>
            </a:pPr>
            <a:endParaRPr lang="en-US" sz="2000" dirty="0"/>
          </a:p>
          <a:p>
            <a:pPr marL="801688" lvl="1" indent="-457200" eaLnBrk="1" hangingPunct="1">
              <a:buFontTx/>
              <a:buAutoNum type="arabicPeriod"/>
            </a:pPr>
            <a:r>
              <a:rPr lang="en-US" sz="2000" dirty="0"/>
              <a:t>Shut down one location and move to another</a:t>
            </a:r>
          </a:p>
          <a:p>
            <a:pPr marL="801688" lvl="1" indent="-457200" eaLnBrk="1" hangingPunct="1">
              <a:buFontTx/>
              <a:buAutoNum type="arabicPeriod"/>
            </a:pPr>
            <a:endParaRPr lang="en-US" sz="2000" dirty="0"/>
          </a:p>
          <a:p>
            <a:pPr marL="801688" lvl="1" indent="-457200" eaLnBrk="1" hangingPunct="1">
              <a:buFontTx/>
              <a:buAutoNum type="arabicPeriod"/>
            </a:pPr>
            <a:r>
              <a:rPr lang="en-US" sz="2000" dirty="0"/>
              <a:t>Do nothing</a:t>
            </a:r>
          </a:p>
        </p:txBody>
      </p:sp>
      <p:pic>
        <p:nvPicPr>
          <p:cNvPr id="17412" name="Picture 2" descr="C:\Documents and Settings\Administrator\Local Settings\Temporary Internet Files\Content.IE5\A5MFQPKZ\MCPE03513_0000[1].wmf"/>
          <p:cNvPicPr>
            <a:picLocks noChangeAspect="1" noChangeArrowheads="1"/>
          </p:cNvPicPr>
          <p:nvPr/>
        </p:nvPicPr>
        <p:blipFill>
          <a:blip r:embed="rId3"/>
          <a:srcRect/>
          <a:stretch>
            <a:fillRect/>
          </a:stretch>
        </p:blipFill>
        <p:spPr bwMode="auto">
          <a:xfrm>
            <a:off x="5791200" y="3200400"/>
            <a:ext cx="3176588" cy="3468688"/>
          </a:xfrm>
          <a:prstGeom prst="rect">
            <a:avLst/>
          </a:prstGeom>
          <a:noFill/>
          <a:ln w="9525">
            <a:noFill/>
            <a:miter lim="800000"/>
            <a:headEnd/>
            <a:tailEnd/>
          </a:ln>
        </p:spPr>
      </p:pic>
    </p:spTree>
    <p:extLst>
      <p:ext uri="{BB962C8B-B14F-4D97-AF65-F5344CB8AC3E}">
        <p14:creationId xmlns:p14="http://schemas.microsoft.com/office/powerpoint/2010/main" val="33548856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Junior’s Reasons to move</a:t>
            </a:r>
            <a:endParaRPr lang="en-CA" dirty="0"/>
          </a:p>
        </p:txBody>
      </p:sp>
      <p:sp>
        <p:nvSpPr>
          <p:cNvPr id="3" name="Content Placeholder 2"/>
          <p:cNvSpPr>
            <a:spLocks noGrp="1"/>
          </p:cNvSpPr>
          <p:nvPr>
            <p:ph idx="1"/>
          </p:nvPr>
        </p:nvSpPr>
        <p:spPr>
          <a:xfrm>
            <a:off x="628650" y="1447800"/>
            <a:ext cx="7886700" cy="4729163"/>
          </a:xfrm>
        </p:spPr>
        <p:txBody>
          <a:bodyPr>
            <a:normAutofit fontScale="85000" lnSpcReduction="20000"/>
          </a:bodyPr>
          <a:lstStyle/>
          <a:p>
            <a:r>
              <a:rPr lang="en-US" dirty="0"/>
              <a:t>At least once a week, 40,000 pounds of cream cheese is delivered to their bay doors.</a:t>
            </a:r>
          </a:p>
          <a:p>
            <a:endParaRPr lang="en-US" dirty="0"/>
          </a:p>
          <a:p>
            <a:r>
              <a:rPr lang="en-US" dirty="0"/>
              <a:t>The 103,000-square-foot building will replace a much smaller one in Maspeth, Queens, that has housed Junior’s main baking operation for 15 years.</a:t>
            </a:r>
          </a:p>
          <a:p>
            <a:endParaRPr lang="en-US" dirty="0"/>
          </a:p>
          <a:p>
            <a:r>
              <a:rPr lang="en-US" dirty="0"/>
              <a:t>The scale of the facility, broken into three sections, is five times the size of their previous production area and has allowed the 65-year-old company to expand rapidly. </a:t>
            </a:r>
          </a:p>
          <a:p>
            <a:endParaRPr lang="en-US" dirty="0"/>
          </a:p>
          <a:p>
            <a:r>
              <a:rPr lang="en-US" dirty="0"/>
              <a:t>The extra space and efficient layout gives his 75 employees the ability to churn out at least 10,000 cakes on an average day, and their storage capacity has allowed them to bypass outside vendors and more closely control their own supply of ingredients.</a:t>
            </a:r>
          </a:p>
          <a:p>
            <a:endParaRPr lang="en-US" dirty="0"/>
          </a:p>
          <a:p>
            <a:r>
              <a:rPr lang="en-US" dirty="0"/>
              <a:t>The building had been the home base for Mother’s Kitchen, which made cheesecakes there for Rich Products Corporation, a food-service company in Buffalo. Mother’s Kitchen moved last year to Missouri City, Tex.</a:t>
            </a:r>
            <a:endParaRPr lang="en-CA" dirty="0"/>
          </a:p>
        </p:txBody>
      </p:sp>
    </p:spTree>
    <p:extLst>
      <p:ext uri="{BB962C8B-B14F-4D97-AF65-F5344CB8AC3E}">
        <p14:creationId xmlns:p14="http://schemas.microsoft.com/office/powerpoint/2010/main" val="1264064459"/>
      </p:ext>
    </p:extLst>
  </p:cSld>
  <p:clrMapOvr>
    <a:masterClrMapping/>
  </p:clrMapOvr>
  <p:transition>
    <p:fade thruBlk="1"/>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UA’s reasons to move</a:t>
            </a:r>
            <a:endParaRPr lang="en-CA" dirty="0"/>
          </a:p>
        </p:txBody>
      </p:sp>
      <p:sp>
        <p:nvSpPr>
          <p:cNvPr id="3" name="Content Placeholder 2"/>
          <p:cNvSpPr>
            <a:spLocks noGrp="1"/>
          </p:cNvSpPr>
          <p:nvPr>
            <p:ph idx="1"/>
          </p:nvPr>
        </p:nvSpPr>
        <p:spPr/>
        <p:txBody>
          <a:bodyPr/>
          <a:lstStyle/>
          <a:p>
            <a:r>
              <a:rPr lang="en-US" dirty="0"/>
              <a:t>Under </a:t>
            </a:r>
            <a:r>
              <a:rPr lang="en-US" dirty="0" err="1"/>
              <a:t>Armour</a:t>
            </a:r>
            <a:r>
              <a:rPr lang="en-US" dirty="0"/>
              <a:t> already has a small office in Portland, where it is hoping to tap into the network of footwear designers and engineers here as it plans to double its revenues by 2018 to $7.5 billion. </a:t>
            </a:r>
          </a:p>
          <a:p>
            <a:endParaRPr lang="en-US" dirty="0"/>
          </a:p>
          <a:p>
            <a:r>
              <a:rPr lang="en-US" dirty="0"/>
              <a:t>“As Under </a:t>
            </a:r>
            <a:r>
              <a:rPr lang="en-US" dirty="0" err="1"/>
              <a:t>Armour</a:t>
            </a:r>
            <a:r>
              <a:rPr lang="en-US" dirty="0"/>
              <a:t> continues its global expansion, Portland has emerged as a strategic hub for the brand, specifically in footwear and innovation,” said spokeswoman Diane </a:t>
            </a:r>
            <a:r>
              <a:rPr lang="en-US" dirty="0" err="1"/>
              <a:t>Pelkey</a:t>
            </a:r>
            <a:r>
              <a:rPr lang="en-US" dirty="0"/>
              <a:t>.</a:t>
            </a:r>
            <a:endParaRPr lang="en-CA" dirty="0"/>
          </a:p>
        </p:txBody>
      </p:sp>
    </p:spTree>
    <p:extLst>
      <p:ext uri="{BB962C8B-B14F-4D97-AF65-F5344CB8AC3E}">
        <p14:creationId xmlns:p14="http://schemas.microsoft.com/office/powerpoint/2010/main" val="3197741331"/>
      </p:ext>
    </p:extLst>
  </p:cSld>
  <p:clrMapOvr>
    <a:masterClrMapping/>
  </p:clrMapOvr>
  <p:transition>
    <p:fade thruBlk="1"/>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Layouts for better service and higher productivity</a:t>
            </a:r>
            <a:endParaRPr lang="en-CA" dirty="0"/>
          </a:p>
        </p:txBody>
      </p:sp>
      <p:sp>
        <p:nvSpPr>
          <p:cNvPr id="5" name="Text Placeholder 4"/>
          <p:cNvSpPr>
            <a:spLocks noGrp="1"/>
          </p:cNvSpPr>
          <p:nvPr>
            <p:ph type="body" idx="1"/>
          </p:nvPr>
        </p:nvSpPr>
        <p:spPr/>
        <p:txBody>
          <a:bodyPr/>
          <a:lstStyle/>
          <a:p>
            <a:endParaRPr lang="en-CA" dirty="0"/>
          </a:p>
        </p:txBody>
      </p:sp>
    </p:spTree>
    <p:extLst>
      <p:ext uri="{BB962C8B-B14F-4D97-AF65-F5344CB8AC3E}">
        <p14:creationId xmlns:p14="http://schemas.microsoft.com/office/powerpoint/2010/main" val="2608106966"/>
      </p:ext>
    </p:extLst>
  </p:cSld>
  <p:clrMapOvr>
    <a:masterClrMapping/>
  </p:clrMapOvr>
  <p:transition>
    <p:fade thruBlk="1"/>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a:t>Objectives of a Good Facility Layout</a:t>
            </a:r>
            <a:endParaRPr lang="en-CA" dirty="0"/>
          </a:p>
        </p:txBody>
      </p:sp>
      <p:sp>
        <p:nvSpPr>
          <p:cNvPr id="8" name="Content Placeholder 7"/>
          <p:cNvSpPr>
            <a:spLocks noGrp="1"/>
          </p:cNvSpPr>
          <p:nvPr>
            <p:ph idx="1"/>
          </p:nvPr>
        </p:nvSpPr>
        <p:spPr/>
        <p:txBody>
          <a:bodyPr/>
          <a:lstStyle/>
          <a:p>
            <a:r>
              <a:rPr lang="en-US" dirty="0"/>
              <a:t>Minimize movement</a:t>
            </a:r>
          </a:p>
          <a:p>
            <a:endParaRPr lang="en-US" dirty="0"/>
          </a:p>
          <a:p>
            <a:r>
              <a:rPr lang="en-US" dirty="0"/>
              <a:t>Utilize space efficiently</a:t>
            </a:r>
          </a:p>
          <a:p>
            <a:endParaRPr lang="en-US" dirty="0"/>
          </a:p>
          <a:p>
            <a:r>
              <a:rPr lang="en-US" dirty="0"/>
              <a:t>Utilize labor efficiently</a:t>
            </a:r>
          </a:p>
          <a:p>
            <a:endParaRPr lang="en-US" dirty="0"/>
          </a:p>
          <a:p>
            <a:r>
              <a:rPr lang="en-US" dirty="0"/>
              <a:t>Eliminate bottlenecks</a:t>
            </a:r>
          </a:p>
          <a:p>
            <a:endParaRPr lang="en-CA" dirty="0"/>
          </a:p>
        </p:txBody>
      </p:sp>
    </p:spTree>
    <p:extLst>
      <p:ext uri="{BB962C8B-B14F-4D97-AF65-F5344CB8AC3E}">
        <p14:creationId xmlns:p14="http://schemas.microsoft.com/office/powerpoint/2010/main" val="3642790858"/>
      </p:ext>
    </p:extLst>
  </p:cSld>
  <p:clrMapOvr>
    <a:masterClrMapping/>
  </p:clrMapOvr>
  <p:transition>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Objectives of a Good Facility Layout</a:t>
            </a:r>
            <a:endParaRPr lang="en-CA" dirty="0"/>
          </a:p>
        </p:txBody>
      </p:sp>
      <p:sp>
        <p:nvSpPr>
          <p:cNvPr id="3" name="Content Placeholder 2"/>
          <p:cNvSpPr>
            <a:spLocks noGrp="1"/>
          </p:cNvSpPr>
          <p:nvPr>
            <p:ph idx="1"/>
          </p:nvPr>
        </p:nvSpPr>
        <p:spPr/>
        <p:txBody>
          <a:bodyPr/>
          <a:lstStyle/>
          <a:p>
            <a:r>
              <a:rPr lang="en-US"/>
              <a:t>Increase communication and interaction with customers</a:t>
            </a:r>
          </a:p>
          <a:p>
            <a:endParaRPr lang="en-US"/>
          </a:p>
          <a:p>
            <a:r>
              <a:rPr lang="en-US"/>
              <a:t>Reduce service time</a:t>
            </a:r>
          </a:p>
          <a:p>
            <a:endParaRPr lang="en-US"/>
          </a:p>
          <a:p>
            <a:r>
              <a:rPr lang="en-US"/>
              <a:t>Eliminate redundant movement</a:t>
            </a:r>
          </a:p>
          <a:p>
            <a:endParaRPr lang="en-US"/>
          </a:p>
          <a:p>
            <a:r>
              <a:rPr lang="en-US"/>
              <a:t>Increase available capacity</a:t>
            </a:r>
          </a:p>
          <a:p>
            <a:endParaRPr lang="en-CA" dirty="0"/>
          </a:p>
        </p:txBody>
      </p:sp>
    </p:spTree>
    <p:extLst>
      <p:ext uri="{BB962C8B-B14F-4D97-AF65-F5344CB8AC3E}">
        <p14:creationId xmlns:p14="http://schemas.microsoft.com/office/powerpoint/2010/main" val="376148691"/>
      </p:ext>
    </p:extLst>
  </p:cSld>
  <p:clrMapOvr>
    <a:masterClrMapping/>
  </p:clrMapOvr>
  <p:transition>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Objectives of a Good Facility Layout</a:t>
            </a:r>
            <a:endParaRPr lang="en-CA" dirty="0"/>
          </a:p>
        </p:txBody>
      </p:sp>
      <p:sp>
        <p:nvSpPr>
          <p:cNvPr id="3" name="Content Placeholder 2"/>
          <p:cNvSpPr>
            <a:spLocks noGrp="1"/>
          </p:cNvSpPr>
          <p:nvPr>
            <p:ph idx="1"/>
          </p:nvPr>
        </p:nvSpPr>
        <p:spPr/>
        <p:txBody>
          <a:bodyPr/>
          <a:lstStyle/>
          <a:p>
            <a:r>
              <a:rPr lang="en-US" dirty="0"/>
              <a:t>Facilitate easy entry, exit and placement of </a:t>
            </a:r>
          </a:p>
          <a:p>
            <a:pPr lvl="1"/>
            <a:r>
              <a:rPr lang="en-US" dirty="0"/>
              <a:t>material </a:t>
            </a:r>
          </a:p>
          <a:p>
            <a:pPr lvl="1"/>
            <a:r>
              <a:rPr lang="en-US" dirty="0"/>
              <a:t>products </a:t>
            </a:r>
          </a:p>
          <a:p>
            <a:pPr lvl="1"/>
            <a:r>
              <a:rPr lang="en-US" dirty="0"/>
              <a:t>people</a:t>
            </a:r>
          </a:p>
          <a:p>
            <a:endParaRPr lang="en-US" dirty="0"/>
          </a:p>
          <a:p>
            <a:r>
              <a:rPr lang="en-US" dirty="0"/>
              <a:t>Incorporate safety and security measures</a:t>
            </a:r>
            <a:br>
              <a:rPr lang="en-US" dirty="0"/>
            </a:br>
            <a:r>
              <a:rPr lang="en-US" dirty="0"/>
              <a:t> (ex. theft prevention at electronics store)</a:t>
            </a:r>
          </a:p>
        </p:txBody>
      </p:sp>
    </p:spTree>
    <p:extLst>
      <p:ext uri="{BB962C8B-B14F-4D97-AF65-F5344CB8AC3E}">
        <p14:creationId xmlns:p14="http://schemas.microsoft.com/office/powerpoint/2010/main" val="804995876"/>
      </p:ext>
    </p:extLst>
  </p:cSld>
  <p:clrMapOvr>
    <a:masterClrMapping/>
  </p:clrMapOvr>
  <p:transition>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Objectives of a Good Facility Layout</a:t>
            </a:r>
            <a:endParaRPr lang="en-CA" dirty="0"/>
          </a:p>
        </p:txBody>
      </p:sp>
      <p:sp>
        <p:nvSpPr>
          <p:cNvPr id="3" name="Content Placeholder 2"/>
          <p:cNvSpPr>
            <a:spLocks noGrp="1"/>
          </p:cNvSpPr>
          <p:nvPr>
            <p:ph idx="1"/>
          </p:nvPr>
        </p:nvSpPr>
        <p:spPr/>
        <p:txBody>
          <a:bodyPr/>
          <a:lstStyle/>
          <a:p>
            <a:r>
              <a:rPr lang="en-US"/>
              <a:t>Promote product and service quality</a:t>
            </a:r>
          </a:p>
          <a:p>
            <a:endParaRPr lang="en-US"/>
          </a:p>
          <a:p>
            <a:r>
              <a:rPr lang="en-US"/>
              <a:t>Facilitate maintenance</a:t>
            </a:r>
          </a:p>
          <a:p>
            <a:endParaRPr lang="en-US"/>
          </a:p>
          <a:p>
            <a:r>
              <a:rPr lang="en-US"/>
              <a:t>Provide a visual control of activities</a:t>
            </a:r>
          </a:p>
          <a:p>
            <a:endParaRPr lang="en-US"/>
          </a:p>
          <a:p>
            <a:r>
              <a:rPr lang="en-US"/>
              <a:t>Provide flexibility to adapt to changing conditions</a:t>
            </a:r>
          </a:p>
          <a:p>
            <a:endParaRPr lang="en-CA" dirty="0"/>
          </a:p>
        </p:txBody>
      </p:sp>
    </p:spTree>
    <p:extLst>
      <p:ext uri="{BB962C8B-B14F-4D97-AF65-F5344CB8AC3E}">
        <p14:creationId xmlns:p14="http://schemas.microsoft.com/office/powerpoint/2010/main" val="1740744384"/>
      </p:ext>
    </p:extLst>
  </p:cSld>
  <p:clrMapOvr>
    <a:masterClrMapping/>
  </p:clrMapOvr>
  <p:transition>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lstStyle/>
          <a:p>
            <a:r>
              <a:rPr lang="en-US"/>
              <a:t>Basic Layout</a:t>
            </a:r>
            <a:endParaRPr lang="en-US" dirty="0"/>
          </a:p>
        </p:txBody>
      </p:sp>
      <p:sp>
        <p:nvSpPr>
          <p:cNvPr id="290819" name="Rectangle 3"/>
          <p:cNvSpPr>
            <a:spLocks noGrp="1" noChangeArrowheads="1"/>
          </p:cNvSpPr>
          <p:nvPr>
            <p:ph idx="1"/>
          </p:nvPr>
        </p:nvSpPr>
        <p:spPr/>
        <p:txBody>
          <a:bodyPr/>
          <a:lstStyle/>
          <a:p>
            <a:r>
              <a:rPr lang="en-US"/>
              <a:t>Process layouts</a:t>
            </a:r>
          </a:p>
          <a:p>
            <a:pPr lvl="1"/>
            <a:r>
              <a:rPr lang="en-US"/>
              <a:t>group similar activities together according to process or function they perform</a:t>
            </a:r>
          </a:p>
          <a:p>
            <a:endParaRPr lang="en-US"/>
          </a:p>
          <a:p>
            <a:r>
              <a:rPr lang="en-US"/>
              <a:t>Product layouts</a:t>
            </a:r>
          </a:p>
          <a:p>
            <a:pPr lvl="1"/>
            <a:r>
              <a:rPr lang="en-US"/>
              <a:t>arrange activities in line according to  sequence of operations</a:t>
            </a:r>
          </a:p>
          <a:p>
            <a:endParaRPr lang="en-US"/>
          </a:p>
          <a:p>
            <a:r>
              <a:rPr lang="en-US"/>
              <a:t>Fixed-position layouts</a:t>
            </a:r>
          </a:p>
          <a:p>
            <a:pPr lvl="1"/>
            <a:r>
              <a:rPr lang="en-US"/>
              <a:t>are used for projects in which product cannot be moved</a:t>
            </a:r>
            <a:endParaRPr lang="en-US" dirty="0"/>
          </a:p>
        </p:txBody>
      </p:sp>
    </p:spTree>
    <p:extLst>
      <p:ext uri="{BB962C8B-B14F-4D97-AF65-F5344CB8AC3E}">
        <p14:creationId xmlns:p14="http://schemas.microsoft.com/office/powerpoint/2010/main" val="559644938"/>
      </p:ext>
    </p:extLst>
  </p:cSld>
  <p:clrMapOvr>
    <a:masterClrMapping/>
  </p:clrMapOvr>
  <p:transition>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p:txBody>
          <a:bodyPr/>
          <a:lstStyle/>
          <a:p>
            <a:r>
              <a:rPr lang="en-US"/>
              <a:t>Process Layout in Services</a:t>
            </a:r>
            <a:endParaRPr lang="en-US" dirty="0"/>
          </a:p>
        </p:txBody>
      </p:sp>
      <p:sp>
        <p:nvSpPr>
          <p:cNvPr id="22" name="Content Placeholder 21"/>
          <p:cNvSpPr>
            <a:spLocks noGrp="1"/>
          </p:cNvSpPr>
          <p:nvPr>
            <p:ph sz="half" idx="1"/>
          </p:nvPr>
        </p:nvSpPr>
        <p:spPr/>
        <p:txBody>
          <a:bodyPr/>
          <a:lstStyle/>
          <a:p>
            <a:r>
              <a:rPr lang="en-CA"/>
              <a:t>Store layouts</a:t>
            </a:r>
          </a:p>
          <a:p>
            <a:endParaRPr lang="en-CA"/>
          </a:p>
          <a:p>
            <a:r>
              <a:rPr lang="en-CA"/>
              <a:t>Coffee shop layouts</a:t>
            </a:r>
          </a:p>
          <a:p>
            <a:endParaRPr lang="en-CA"/>
          </a:p>
          <a:p>
            <a:r>
              <a:rPr lang="en-CA"/>
              <a:t>Fast Food layouts</a:t>
            </a:r>
          </a:p>
          <a:p>
            <a:endParaRPr lang="en-CA" dirty="0"/>
          </a:p>
        </p:txBody>
      </p:sp>
      <p:sp>
        <p:nvSpPr>
          <p:cNvPr id="6" name="Content Placeholder 5"/>
          <p:cNvSpPr>
            <a:spLocks noGrp="1"/>
          </p:cNvSpPr>
          <p:nvPr>
            <p:ph sz="half" idx="2"/>
          </p:nvPr>
        </p:nvSpPr>
        <p:spPr/>
        <p:txBody>
          <a:bodyPr/>
          <a:lstStyle/>
          <a:p>
            <a:r>
              <a:rPr lang="en-CA"/>
              <a:t>Library layout</a:t>
            </a:r>
          </a:p>
          <a:p>
            <a:endParaRPr lang="en-CA"/>
          </a:p>
          <a:p>
            <a:r>
              <a:rPr lang="en-CA"/>
              <a:t>Bank layout</a:t>
            </a:r>
          </a:p>
          <a:p>
            <a:endParaRPr lang="en-CA"/>
          </a:p>
          <a:p>
            <a:r>
              <a:rPr lang="en-CA"/>
              <a:t>Cafeteria Layout</a:t>
            </a:r>
          </a:p>
          <a:p>
            <a:endParaRPr lang="en-CA" dirty="0"/>
          </a:p>
        </p:txBody>
      </p:sp>
    </p:spTree>
    <p:extLst>
      <p:ext uri="{BB962C8B-B14F-4D97-AF65-F5344CB8AC3E}">
        <p14:creationId xmlns:p14="http://schemas.microsoft.com/office/powerpoint/2010/main" val="1918019356"/>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r>
              <a:rPr lang="en-US"/>
              <a:t>A Product Layout</a:t>
            </a:r>
            <a:endParaRPr lang="en-US" dirty="0"/>
          </a:p>
        </p:txBody>
      </p:sp>
      <p:pic>
        <p:nvPicPr>
          <p:cNvPr id="3074" name="Picture 2"/>
          <p:cNvPicPr>
            <a:picLocks noGrp="1" noChangeAspect="1" noChangeArrowheads="1"/>
          </p:cNvPicPr>
          <p:nvPr>
            <p:ph idx="1"/>
          </p:nvPr>
        </p:nvPicPr>
        <p:blipFill>
          <a:blip r:embed="rId3" cstate="print"/>
          <a:stretch>
            <a:fillRect/>
          </a:stretch>
        </p:blipFill>
        <p:spPr>
          <a:xfrm>
            <a:off x="628650" y="2797774"/>
            <a:ext cx="7886700" cy="2407039"/>
          </a:xfrm>
        </p:spPr>
      </p:pic>
    </p:spTree>
    <p:extLst>
      <p:ext uri="{BB962C8B-B14F-4D97-AF65-F5344CB8AC3E}">
        <p14:creationId xmlns:p14="http://schemas.microsoft.com/office/powerpoint/2010/main" val="28061623"/>
      </p:ext>
    </p:extLst>
  </p:cSld>
  <p:clrMapOvr>
    <a:masterClrMapping/>
  </p:clrMapOvr>
  <p:transition spd="med">
    <p:fade/>
  </p:transition>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4370" name="Rectangle 2"/>
          <p:cNvSpPr>
            <a:spLocks noGrp="1" noChangeArrowheads="1"/>
          </p:cNvSpPr>
          <p:nvPr>
            <p:ph type="title"/>
          </p:nvPr>
        </p:nvSpPr>
        <p:spPr/>
        <p:txBody>
          <a:bodyPr/>
          <a:lstStyle/>
          <a:p>
            <a:r>
              <a:rPr lang="en-US"/>
              <a:t>Fixed-Position Layouts</a:t>
            </a:r>
            <a:endParaRPr lang="en-US" dirty="0"/>
          </a:p>
        </p:txBody>
      </p:sp>
      <p:sp>
        <p:nvSpPr>
          <p:cNvPr id="9" name="Content Placeholder 8"/>
          <p:cNvSpPr>
            <a:spLocks noGrp="1"/>
          </p:cNvSpPr>
          <p:nvPr>
            <p:ph sz="half" idx="2"/>
          </p:nvPr>
        </p:nvSpPr>
        <p:spPr/>
        <p:txBody>
          <a:bodyPr/>
          <a:lstStyle/>
          <a:p>
            <a:r>
              <a:rPr lang="en-CA"/>
              <a:t>Too fragile, bulky, or heavy to move</a:t>
            </a:r>
          </a:p>
          <a:p>
            <a:endParaRPr lang="en-CA"/>
          </a:p>
          <a:p>
            <a:r>
              <a:rPr lang="en-CA"/>
              <a:t>Equipment, workers, materials brought to the site</a:t>
            </a:r>
          </a:p>
          <a:p>
            <a:endParaRPr lang="en-CA"/>
          </a:p>
          <a:p>
            <a:r>
              <a:rPr lang="en-CA"/>
              <a:t>Low equipment utilization</a:t>
            </a:r>
          </a:p>
          <a:p>
            <a:endParaRPr lang="en-CA"/>
          </a:p>
          <a:p>
            <a:r>
              <a:rPr lang="en-CA"/>
              <a:t>Highly skilled labour</a:t>
            </a:r>
          </a:p>
          <a:p>
            <a:endParaRPr lang="en-CA"/>
          </a:p>
          <a:p>
            <a:r>
              <a:rPr lang="en-CA"/>
              <a:t>High variable costs</a:t>
            </a:r>
          </a:p>
          <a:p>
            <a:endParaRPr lang="en-CA" dirty="0"/>
          </a:p>
        </p:txBody>
      </p:sp>
      <p:pic>
        <p:nvPicPr>
          <p:cNvPr id="6" name="Picture 3"/>
          <p:cNvPicPr>
            <a:picLocks noGrp="1" noChangeAspect="1" noChangeArrowheads="1"/>
          </p:cNvPicPr>
          <p:nvPr>
            <p:ph sz="half" idx="1"/>
          </p:nvPr>
        </p:nvPicPr>
        <p:blipFill>
          <a:blip r:embed="rId3" cstate="print"/>
          <a:stretch>
            <a:fillRect/>
          </a:stretch>
        </p:blipFill>
        <p:spPr>
          <a:xfrm>
            <a:off x="381000" y="2514600"/>
            <a:ext cx="3886200" cy="2005780"/>
          </a:xfrm>
        </p:spPr>
      </p:pic>
    </p:spTree>
    <p:extLst>
      <p:ext uri="{BB962C8B-B14F-4D97-AF65-F5344CB8AC3E}">
        <p14:creationId xmlns:p14="http://schemas.microsoft.com/office/powerpoint/2010/main" val="535683817"/>
      </p:ext>
    </p:extLst>
  </p:cSld>
  <p:clrMapOvr>
    <a:masterClrMapping/>
  </p:clrMapOvr>
  <p:transition spd="med">
    <p:fad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p:cNvSpPr>
            <a:spLocks noGrp="1" noChangeArrowheads="1"/>
          </p:cNvSpPr>
          <p:nvPr>
            <p:ph type="title"/>
          </p:nvPr>
        </p:nvSpPr>
        <p:spPr/>
        <p:txBody>
          <a:bodyPr/>
          <a:lstStyle/>
          <a:p>
            <a:r>
              <a:rPr lang="en-US"/>
              <a:t>Designing Service Layouts</a:t>
            </a:r>
            <a:endParaRPr lang="en-US" dirty="0"/>
          </a:p>
        </p:txBody>
      </p:sp>
      <p:sp>
        <p:nvSpPr>
          <p:cNvPr id="344067" name="Rectangle 3"/>
          <p:cNvSpPr>
            <a:spLocks noGrp="1" noChangeArrowheads="1"/>
          </p:cNvSpPr>
          <p:nvPr>
            <p:ph idx="1"/>
          </p:nvPr>
        </p:nvSpPr>
        <p:spPr/>
        <p:txBody>
          <a:bodyPr/>
          <a:lstStyle/>
          <a:p>
            <a:r>
              <a:rPr lang="en-US" dirty="0"/>
              <a:t>Must be attractive and functional</a:t>
            </a:r>
          </a:p>
          <a:p>
            <a:endParaRPr lang="en-US" dirty="0"/>
          </a:p>
          <a:p>
            <a:r>
              <a:rPr lang="en-US" dirty="0"/>
              <a:t>Types</a:t>
            </a:r>
          </a:p>
          <a:p>
            <a:pPr lvl="1"/>
            <a:endParaRPr lang="en-US" dirty="0"/>
          </a:p>
          <a:p>
            <a:pPr lvl="1"/>
            <a:r>
              <a:rPr lang="en-US" dirty="0"/>
              <a:t>Free flow layouts</a:t>
            </a:r>
          </a:p>
          <a:p>
            <a:pPr lvl="2"/>
            <a:r>
              <a:rPr lang="en-US" dirty="0"/>
              <a:t>encourage browsing, </a:t>
            </a:r>
          </a:p>
          <a:p>
            <a:pPr lvl="2"/>
            <a:r>
              <a:rPr lang="en-US" dirty="0"/>
              <a:t>increase impulse purchasing, </a:t>
            </a:r>
          </a:p>
          <a:p>
            <a:pPr lvl="2"/>
            <a:r>
              <a:rPr lang="en-US" dirty="0"/>
              <a:t>are flexible and visually appealing</a:t>
            </a:r>
          </a:p>
          <a:p>
            <a:pPr lvl="1"/>
            <a:endParaRPr lang="en-US" dirty="0"/>
          </a:p>
        </p:txBody>
      </p:sp>
    </p:spTree>
    <p:extLst>
      <p:ext uri="{BB962C8B-B14F-4D97-AF65-F5344CB8AC3E}">
        <p14:creationId xmlns:p14="http://schemas.microsoft.com/office/powerpoint/2010/main" val="203652387"/>
      </p:ext>
    </p:extLst>
  </p:cSld>
  <p:clrMapOvr>
    <a:masterClrMapping/>
  </p:clrMapOvr>
  <p:transition>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Designing Service Layouts</a:t>
            </a:r>
            <a:endParaRPr lang="en-CA" dirty="0"/>
          </a:p>
        </p:txBody>
      </p:sp>
      <p:sp>
        <p:nvSpPr>
          <p:cNvPr id="3" name="Content Placeholder 2"/>
          <p:cNvSpPr>
            <a:spLocks noGrp="1"/>
          </p:cNvSpPr>
          <p:nvPr>
            <p:ph idx="1"/>
          </p:nvPr>
        </p:nvSpPr>
        <p:spPr/>
        <p:txBody>
          <a:bodyPr/>
          <a:lstStyle/>
          <a:p>
            <a:r>
              <a:rPr lang="en-US"/>
              <a:t>Grid layouts</a:t>
            </a:r>
          </a:p>
          <a:p>
            <a:pPr lvl="1"/>
            <a:r>
              <a:rPr lang="en-US"/>
              <a:t>encourage customer familiarity, </a:t>
            </a:r>
          </a:p>
          <a:p>
            <a:pPr lvl="1"/>
            <a:r>
              <a:rPr lang="en-US"/>
              <a:t>are low cost, </a:t>
            </a:r>
          </a:p>
          <a:p>
            <a:pPr lvl="1"/>
            <a:r>
              <a:rPr lang="en-US"/>
              <a:t>easy to clean and secure, </a:t>
            </a:r>
          </a:p>
          <a:p>
            <a:pPr lvl="1"/>
            <a:r>
              <a:rPr lang="en-US"/>
              <a:t>good for repeat customers</a:t>
            </a:r>
          </a:p>
          <a:p>
            <a:endParaRPr lang="en-US"/>
          </a:p>
          <a:p>
            <a:r>
              <a:rPr lang="en-US"/>
              <a:t>Loop and Spine layouts</a:t>
            </a:r>
          </a:p>
          <a:p>
            <a:pPr lvl="1"/>
            <a:r>
              <a:rPr lang="en-US"/>
              <a:t>both increase customer sightlines and exposure to products, </a:t>
            </a:r>
          </a:p>
          <a:p>
            <a:pPr lvl="1"/>
            <a:r>
              <a:rPr lang="en-US"/>
              <a:t>encouraging customer to circulate through the entire store</a:t>
            </a:r>
          </a:p>
          <a:p>
            <a:endParaRPr lang="en-CA" dirty="0"/>
          </a:p>
        </p:txBody>
      </p:sp>
    </p:spTree>
    <p:extLst>
      <p:ext uri="{BB962C8B-B14F-4D97-AF65-F5344CB8AC3E}">
        <p14:creationId xmlns:p14="http://schemas.microsoft.com/office/powerpoint/2010/main" val="2970365561"/>
      </p:ext>
    </p:extLst>
  </p:cSld>
  <p:clrMapOvr>
    <a:masterClrMapping/>
  </p:clrMapOvr>
  <p:transition>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p:txBody>
          <a:bodyPr/>
          <a:lstStyle/>
          <a:p>
            <a:r>
              <a:rPr lang="en-US"/>
              <a:t>Types of Store Layouts</a:t>
            </a:r>
            <a:endParaRPr lang="en-US" dirty="0"/>
          </a:p>
        </p:txBody>
      </p:sp>
      <p:pic>
        <p:nvPicPr>
          <p:cNvPr id="5122" name="Picture 2"/>
          <p:cNvPicPr>
            <a:picLocks noGrp="1" noChangeAspect="1" noChangeArrowheads="1"/>
          </p:cNvPicPr>
          <p:nvPr>
            <p:ph idx="1"/>
          </p:nvPr>
        </p:nvPicPr>
        <p:blipFill>
          <a:blip r:embed="rId3" cstate="print"/>
          <a:stretch>
            <a:fillRect/>
          </a:stretch>
        </p:blipFill>
        <p:spPr>
          <a:xfrm>
            <a:off x="914844" y="1825625"/>
            <a:ext cx="7314311" cy="4351338"/>
          </a:xfrm>
        </p:spPr>
      </p:pic>
    </p:spTree>
    <p:extLst>
      <p:ext uri="{BB962C8B-B14F-4D97-AF65-F5344CB8AC3E}">
        <p14:creationId xmlns:p14="http://schemas.microsoft.com/office/powerpoint/2010/main" val="2603739499"/>
      </p:ext>
    </p:extLst>
  </p:cSld>
  <p:clrMapOvr>
    <a:masterClrMapping/>
  </p:clrMapOvr>
  <p:transition>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p:cNvSpPr>
            <a:spLocks noGrp="1" noChangeArrowheads="1"/>
          </p:cNvSpPr>
          <p:nvPr>
            <p:ph type="title"/>
          </p:nvPr>
        </p:nvSpPr>
        <p:spPr/>
        <p:txBody>
          <a:bodyPr/>
          <a:lstStyle/>
          <a:p>
            <a:r>
              <a:rPr lang="en-US"/>
              <a:t>Hybrid Layouts</a:t>
            </a:r>
            <a:endParaRPr lang="en-US" dirty="0"/>
          </a:p>
        </p:txBody>
      </p:sp>
      <p:sp>
        <p:nvSpPr>
          <p:cNvPr id="358403" name="Rectangle 3"/>
          <p:cNvSpPr>
            <a:spLocks noGrp="1" noChangeArrowheads="1"/>
          </p:cNvSpPr>
          <p:nvPr>
            <p:ph idx="1"/>
          </p:nvPr>
        </p:nvSpPr>
        <p:spPr/>
        <p:txBody>
          <a:bodyPr/>
          <a:lstStyle/>
          <a:p>
            <a:r>
              <a:rPr lang="en-US" b="1" i="1" dirty="0"/>
              <a:t>Cellular layouts</a:t>
            </a:r>
          </a:p>
          <a:p>
            <a:pPr lvl="1"/>
            <a:r>
              <a:rPr lang="en-US" dirty="0"/>
              <a:t>Process families or product families</a:t>
            </a:r>
          </a:p>
          <a:p>
            <a:pPr lvl="1"/>
            <a:r>
              <a:rPr lang="en-US" dirty="0"/>
              <a:t>Group similar services or activities</a:t>
            </a:r>
          </a:p>
          <a:p>
            <a:endParaRPr lang="en-US" dirty="0"/>
          </a:p>
          <a:p>
            <a:r>
              <a:rPr lang="en-US" b="1" i="1" dirty="0"/>
              <a:t>Flexible manufacturing system</a:t>
            </a:r>
          </a:p>
          <a:p>
            <a:pPr lvl="1"/>
            <a:r>
              <a:rPr lang="en-US" dirty="0"/>
              <a:t>Systems which can produce/process a variety of items</a:t>
            </a:r>
          </a:p>
          <a:p>
            <a:endParaRPr lang="en-US" dirty="0"/>
          </a:p>
          <a:p>
            <a:r>
              <a:rPr lang="en-US" b="1" i="1" dirty="0"/>
              <a:t>Mixed-model assembly line</a:t>
            </a:r>
          </a:p>
          <a:p>
            <a:pPr lvl="1"/>
            <a:r>
              <a:rPr lang="en-US" dirty="0"/>
              <a:t>processes more than one model in one line</a:t>
            </a:r>
          </a:p>
        </p:txBody>
      </p:sp>
    </p:spTree>
    <p:extLst>
      <p:ext uri="{BB962C8B-B14F-4D97-AF65-F5344CB8AC3E}">
        <p14:creationId xmlns:p14="http://schemas.microsoft.com/office/powerpoint/2010/main" val="3574586019"/>
      </p:ext>
    </p:extLst>
  </p:cSld>
  <p:clrMapOvr>
    <a:masterClrMapping/>
  </p:clrMapOvr>
  <p:transition>
    <p:fad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426" name="Rectangle 2"/>
          <p:cNvSpPr>
            <a:spLocks noGrp="1" noChangeArrowheads="1"/>
          </p:cNvSpPr>
          <p:nvPr>
            <p:ph type="title"/>
          </p:nvPr>
        </p:nvSpPr>
        <p:spPr/>
        <p:txBody>
          <a:bodyPr/>
          <a:lstStyle/>
          <a:p>
            <a:r>
              <a:rPr lang="en-US"/>
              <a:t>Cellular Layouts</a:t>
            </a:r>
            <a:endParaRPr lang="en-US" dirty="0"/>
          </a:p>
        </p:txBody>
      </p:sp>
      <p:sp>
        <p:nvSpPr>
          <p:cNvPr id="359427" name="Rectangle 3"/>
          <p:cNvSpPr>
            <a:spLocks noGrp="1" noChangeArrowheads="1"/>
          </p:cNvSpPr>
          <p:nvPr>
            <p:ph idx="1"/>
          </p:nvPr>
        </p:nvSpPr>
        <p:spPr/>
        <p:txBody>
          <a:bodyPr/>
          <a:lstStyle/>
          <a:p>
            <a:r>
              <a:rPr lang="en-US"/>
              <a:t>Identify families of parts/service with similar flow paths</a:t>
            </a:r>
          </a:p>
          <a:p>
            <a:endParaRPr lang="en-US"/>
          </a:p>
          <a:p>
            <a:r>
              <a:rPr lang="en-US"/>
              <a:t>Group activities into cells based on families</a:t>
            </a:r>
          </a:p>
          <a:p>
            <a:endParaRPr lang="en-US"/>
          </a:p>
          <a:p>
            <a:r>
              <a:rPr lang="en-US"/>
              <a:t>Arrange cells so movement is minimized within a cell</a:t>
            </a:r>
            <a:endParaRPr lang="en-US" dirty="0"/>
          </a:p>
        </p:txBody>
      </p:sp>
    </p:spTree>
    <p:extLst>
      <p:ext uri="{BB962C8B-B14F-4D97-AF65-F5344CB8AC3E}">
        <p14:creationId xmlns:p14="http://schemas.microsoft.com/office/powerpoint/2010/main" val="1834199088"/>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144</TotalTime>
  <Words>2162</Words>
  <Application>Microsoft Office PowerPoint</Application>
  <PresentationFormat>On-screen Show (4:3)</PresentationFormat>
  <Paragraphs>544</Paragraphs>
  <Slides>63</Slides>
  <Notes>58</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63</vt:i4>
      </vt:variant>
    </vt:vector>
  </HeadingPairs>
  <TitlesOfParts>
    <vt:vector size="70" baseType="lpstr">
      <vt:lpstr>Arial</vt:lpstr>
      <vt:lpstr>Calibri</vt:lpstr>
      <vt:lpstr>Calibri Light</vt:lpstr>
      <vt:lpstr>New Century Schoolbook Bold</vt:lpstr>
      <vt:lpstr>Tahoma</vt:lpstr>
      <vt:lpstr>Office Theme</vt:lpstr>
      <vt:lpstr>Equation</vt:lpstr>
      <vt:lpstr>Capacity and Facility Location and Analysis</vt:lpstr>
      <vt:lpstr>Capacity</vt:lpstr>
      <vt:lpstr>Capacity Strategies</vt:lpstr>
      <vt:lpstr>Capacity Expansion Strategies</vt:lpstr>
      <vt:lpstr>Forecast and Capacity</vt:lpstr>
      <vt:lpstr>Capacity (cont.)</vt:lpstr>
      <vt:lpstr>Capacity Decisions Are Strategic</vt:lpstr>
      <vt:lpstr>How it works</vt:lpstr>
      <vt:lpstr>Defining and Measuring Capacity</vt:lpstr>
      <vt:lpstr>Measuring System Effectiveness</vt:lpstr>
      <vt:lpstr>Example – Efficiency and Utilization</vt:lpstr>
      <vt:lpstr>Determinants of Effective Capacity</vt:lpstr>
      <vt:lpstr>Economies of Scale</vt:lpstr>
      <vt:lpstr>Best Operating Level for a Hotel</vt:lpstr>
      <vt:lpstr>Optimal Operating Level</vt:lpstr>
      <vt:lpstr>Economies and Diseconomies of Scale</vt:lpstr>
      <vt:lpstr>Economies of Scale</vt:lpstr>
      <vt:lpstr>Diseconomies of Scale</vt:lpstr>
      <vt:lpstr>Facility Size and Optimal Operating Level</vt:lpstr>
      <vt:lpstr>Capacity Cushion</vt:lpstr>
      <vt:lpstr>Service Capacity Planning</vt:lpstr>
      <vt:lpstr>Demand Management Strategies</vt:lpstr>
      <vt:lpstr>In-House or Outsource?</vt:lpstr>
      <vt:lpstr>Outsourcing a process</vt:lpstr>
      <vt:lpstr>Outsourcing + Off Shoring</vt:lpstr>
      <vt:lpstr>Developing Capacity Alternatives</vt:lpstr>
      <vt:lpstr>The Need for Location Decisions</vt:lpstr>
      <vt:lpstr>Location Decisions: Strategically Important</vt:lpstr>
      <vt:lpstr>Location Decisions: Objectives</vt:lpstr>
      <vt:lpstr>Supply Chain Considerations</vt:lpstr>
      <vt:lpstr>Global Location: Benefits</vt:lpstr>
      <vt:lpstr>Global Location: Disadvantages</vt:lpstr>
      <vt:lpstr>Global Location: Risks</vt:lpstr>
      <vt:lpstr>Managing Global Operations</vt:lpstr>
      <vt:lpstr>Types of Facilities</vt:lpstr>
      <vt:lpstr>Factors in Heavy Manufacturing Location</vt:lpstr>
      <vt:lpstr>Factors in Light Industry Location</vt:lpstr>
      <vt:lpstr>Service and Retail Locations</vt:lpstr>
      <vt:lpstr>Factors in Retail Location</vt:lpstr>
      <vt:lpstr>More examples</vt:lpstr>
      <vt:lpstr>Where to Locate?</vt:lpstr>
      <vt:lpstr>Going global? Location Factors</vt:lpstr>
      <vt:lpstr>Location Factors</vt:lpstr>
      <vt:lpstr>Location Incentives</vt:lpstr>
      <vt:lpstr>Govt. Incentives</vt:lpstr>
      <vt:lpstr>Corporate Considerations</vt:lpstr>
      <vt:lpstr>Location: Options</vt:lpstr>
      <vt:lpstr>Junior’s Reasons to move</vt:lpstr>
      <vt:lpstr>UA’s reasons to move</vt:lpstr>
      <vt:lpstr>Layouts for better service and higher productivity</vt:lpstr>
      <vt:lpstr>Objectives of a Good Facility Layout</vt:lpstr>
      <vt:lpstr>Objectives of a Good Facility Layout</vt:lpstr>
      <vt:lpstr>Objectives of a Good Facility Layout</vt:lpstr>
      <vt:lpstr>Objectives of a Good Facility Layout</vt:lpstr>
      <vt:lpstr>Basic Layout</vt:lpstr>
      <vt:lpstr>Process Layout in Services</vt:lpstr>
      <vt:lpstr>A Product Layout</vt:lpstr>
      <vt:lpstr>Fixed-Position Layouts</vt:lpstr>
      <vt:lpstr>Designing Service Layouts</vt:lpstr>
      <vt:lpstr>Designing Service Layouts</vt:lpstr>
      <vt:lpstr>Types of Store Layouts</vt:lpstr>
      <vt:lpstr>Hybrid Layouts</vt:lpstr>
      <vt:lpstr>Cellular Layouts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Chirag</dc:creator>
  <cp:lastModifiedBy>cssurti</cp:lastModifiedBy>
  <cp:revision>63</cp:revision>
  <dcterms:created xsi:type="dcterms:W3CDTF">2006-08-16T00:00:00Z</dcterms:created>
  <dcterms:modified xsi:type="dcterms:W3CDTF">2017-03-22T16:05:49Z</dcterms:modified>
</cp:coreProperties>
</file>